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341" r:id="rId6"/>
    <p:sldId id="330" r:id="rId7"/>
    <p:sldId id="316" r:id="rId8"/>
    <p:sldId id="344" r:id="rId9"/>
    <p:sldId id="333" r:id="rId10"/>
    <p:sldId id="447" r:id="rId11"/>
    <p:sldId id="348" r:id="rId12"/>
    <p:sldId id="448" r:id="rId13"/>
    <p:sldId id="257" r:id="rId14"/>
    <p:sldId id="258" r:id="rId15"/>
    <p:sldId id="346" r:id="rId16"/>
    <p:sldId id="306" r:id="rId17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1D44"/>
    <a:srgbClr val="95948B"/>
    <a:srgbClr val="EB5C62"/>
    <a:srgbClr val="DAD7D0"/>
    <a:srgbClr val="154194"/>
    <a:srgbClr val="009FE4"/>
    <a:srgbClr val="F39200"/>
    <a:srgbClr val="8DC63F"/>
    <a:srgbClr val="02A984"/>
    <a:srgbClr val="3972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73"/>
    <p:restoredTop sz="85490" autoAdjust="0"/>
  </p:normalViewPr>
  <p:slideViewPr>
    <p:cSldViewPr snapToGrid="0" snapToObjects="1">
      <p:cViewPr varScale="1">
        <p:scale>
          <a:sx n="98" d="100"/>
          <a:sy n="98" d="100"/>
        </p:scale>
        <p:origin x="139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0" d="100"/>
          <a:sy n="170" d="100"/>
        </p:scale>
        <p:origin x="735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r-HR"/>
              <a:t>DNEVNE BOLNICE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v>UKUPNO</c:v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strLit>
              <c:ptCount val="6"/>
              <c:pt idx="0">
                <c:v>2020.</c:v>
              </c:pt>
              <c:pt idx="1">
                <c:v>2021.</c:v>
              </c:pt>
              <c:pt idx="2">
                <c:v>2022.</c:v>
              </c:pt>
              <c:pt idx="3">
                <c:v>2023.</c:v>
              </c:pt>
              <c:pt idx="4">
                <c:v>2024.</c:v>
              </c:pt>
              <c:pt idx="5">
                <c:v>2025.</c:v>
              </c:pt>
            </c:strLit>
          </c:cat>
          <c:val>
            <c:numLit>
              <c:formatCode>General</c:formatCode>
              <c:ptCount val="6"/>
              <c:pt idx="0">
                <c:v>42320</c:v>
              </c:pt>
              <c:pt idx="1">
                <c:v>72185</c:v>
              </c:pt>
              <c:pt idx="2">
                <c:v>74436</c:v>
              </c:pt>
              <c:pt idx="3">
                <c:v>69582</c:v>
              </c:pt>
              <c:pt idx="4">
                <c:v>69871</c:v>
              </c:pt>
              <c:pt idx="5">
                <c:v>75391</c:v>
              </c:pt>
            </c:numLit>
          </c:val>
          <c:extLst>
            <c:ext xmlns:c16="http://schemas.microsoft.com/office/drawing/2014/chart" uri="{C3380CC4-5D6E-409C-BE32-E72D297353CC}">
              <c16:uniqueId val="{00000000-6B9A-44AD-9FB7-4ACD03844885}"/>
            </c:ext>
          </c:extLst>
        </c:ser>
        <c:ser>
          <c:idx val="1"/>
          <c:order val="1"/>
          <c:tx>
            <c:v>UOBIČAJENO</c:v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strLit>
              <c:ptCount val="6"/>
              <c:pt idx="0">
                <c:v>2020.</c:v>
              </c:pt>
              <c:pt idx="1">
                <c:v>2021.</c:v>
              </c:pt>
              <c:pt idx="2">
                <c:v>2022.</c:v>
              </c:pt>
              <c:pt idx="3">
                <c:v>2023.</c:v>
              </c:pt>
              <c:pt idx="4">
                <c:v>2024.</c:v>
              </c:pt>
              <c:pt idx="5">
                <c:v>2025.</c:v>
              </c:pt>
            </c:strLit>
          </c:cat>
          <c:val>
            <c:numLit>
              <c:formatCode>General</c:formatCode>
              <c:ptCount val="6"/>
              <c:pt idx="0">
                <c:v>25470</c:v>
              </c:pt>
              <c:pt idx="1">
                <c:v>43662</c:v>
              </c:pt>
              <c:pt idx="2">
                <c:v>34099</c:v>
              </c:pt>
              <c:pt idx="3">
                <c:v>39225</c:v>
              </c:pt>
              <c:pt idx="4">
                <c:v>38390</c:v>
              </c:pt>
              <c:pt idx="5">
                <c:v>39408</c:v>
              </c:pt>
            </c:numLit>
          </c:val>
          <c:extLst>
            <c:ext xmlns:c16="http://schemas.microsoft.com/office/drawing/2014/chart" uri="{C3380CC4-5D6E-409C-BE32-E72D297353CC}">
              <c16:uniqueId val="{00000001-6B9A-44AD-9FB7-4ACD03844885}"/>
            </c:ext>
          </c:extLst>
        </c:ser>
        <c:ser>
          <c:idx val="2"/>
          <c:order val="2"/>
          <c:tx>
            <c:v>UDALJENO</c:v>
          </c:tx>
          <c:spPr>
            <a:solidFill>
              <a:schemeClr val="accent3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strLit>
              <c:ptCount val="6"/>
              <c:pt idx="0">
                <c:v>2020.</c:v>
              </c:pt>
              <c:pt idx="1">
                <c:v>2021.</c:v>
              </c:pt>
              <c:pt idx="2">
                <c:v>2022.</c:v>
              </c:pt>
              <c:pt idx="3">
                <c:v>2023.</c:v>
              </c:pt>
              <c:pt idx="4">
                <c:v>2024.</c:v>
              </c:pt>
              <c:pt idx="5">
                <c:v>2025.</c:v>
              </c:pt>
            </c:strLit>
          </c:cat>
          <c:val>
            <c:numLit>
              <c:formatCode>General</c:formatCode>
              <c:ptCount val="6"/>
              <c:pt idx="0">
                <c:v>16850</c:v>
              </c:pt>
              <c:pt idx="1">
                <c:v>28523</c:v>
              </c:pt>
              <c:pt idx="2">
                <c:v>40337</c:v>
              </c:pt>
              <c:pt idx="3">
                <c:v>30357</c:v>
              </c:pt>
              <c:pt idx="4">
                <c:v>31481</c:v>
              </c:pt>
              <c:pt idx="5">
                <c:v>35983</c:v>
              </c:pt>
            </c:numLit>
          </c:val>
          <c:extLst>
            <c:ext xmlns:c16="http://schemas.microsoft.com/office/drawing/2014/chart" uri="{C3380CC4-5D6E-409C-BE32-E72D297353CC}">
              <c16:uniqueId val="{00000002-6B9A-44AD-9FB7-4ACD038448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90747423"/>
        <c:axId val="1690751263"/>
      </c:areaChart>
      <c:valAx>
        <c:axId val="1690751263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690747423"/>
        <c:crosses val="autoZero"/>
        <c:crossBetween val="midCat"/>
      </c:valAx>
      <c:catAx>
        <c:axId val="1690747423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6907512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#3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68543D-F6D7-43B9-8338-932AC4B9EDC0}" type="doc">
      <dgm:prSet loTypeId="urn:microsoft.com/office/officeart/2005/8/layout/hProcess4" loCatId="process" qsTypeId="urn:microsoft.com/office/officeart/2005/8/quickstyle/simple1#13" qsCatId="simple" csTypeId="urn:microsoft.com/office/officeart/2005/8/colors/colorful4#3" csCatId="colorful" phldr="1"/>
      <dgm:spPr/>
      <dgm:t>
        <a:bodyPr/>
        <a:lstStyle/>
        <a:p>
          <a:endParaRPr lang="en-US"/>
        </a:p>
      </dgm:t>
    </dgm:pt>
    <dgm:pt modelId="{6C5FA1EC-0E71-4E9B-B226-2388D12A5857}">
      <dgm:prSet phldrT="[Text]"/>
      <dgm:spPr/>
      <dgm:t>
        <a:bodyPr/>
        <a:lstStyle/>
        <a:p>
          <a:r>
            <a:rPr lang="hr-HR" dirty="0">
              <a:latin typeface="Lucida Sans Unicode" panose="020B0602030504020204" pitchFamily="34" charset="0"/>
              <a:cs typeface="Lucida Sans Unicode" panose="020B0602030504020204" pitchFamily="34" charset="0"/>
            </a:rPr>
            <a:t>pošiljatelj</a:t>
          </a:r>
          <a:endParaRPr lang="en-US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CCDCF6F1-9D4C-446C-A8D2-E9761AAA0A0A}" type="parTrans" cxnId="{4BED676A-0B03-4DB8-A61E-50DDD2FC9805}">
      <dgm:prSet/>
      <dgm:spPr/>
      <dgm:t>
        <a:bodyPr/>
        <a:lstStyle/>
        <a:p>
          <a:endParaRPr lang="en-US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D01C3EF1-36D5-44DD-8A1D-D0FF508287AB}" type="sibTrans" cxnId="{4BED676A-0B03-4DB8-A61E-50DDD2FC9805}">
      <dgm:prSet/>
      <dgm:spPr/>
      <dgm:t>
        <a:bodyPr/>
        <a:lstStyle/>
        <a:p>
          <a:endParaRPr lang="en-US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47414C90-E758-4A0F-90E6-13D9A8D5BC52}">
      <dgm:prSet phldrT="[Text]" custT="1"/>
      <dgm:spPr/>
      <dgm:t>
        <a:bodyPr anchor="ctr"/>
        <a:lstStyle/>
        <a:p>
          <a:r>
            <a:rPr lang="hr-HR" sz="18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kodiranje</a:t>
          </a:r>
          <a:endParaRPr lang="en-US" sz="1800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5F3946AE-C4B4-4982-80F2-E9FF909ABF6A}" type="parTrans" cxnId="{51633F70-A99E-45D7-8866-88B62C2E9AD2}">
      <dgm:prSet/>
      <dgm:spPr/>
      <dgm:t>
        <a:bodyPr/>
        <a:lstStyle/>
        <a:p>
          <a:endParaRPr lang="en-US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0A8CA8C1-6912-41B5-AFC1-70C3E129179D}" type="sibTrans" cxnId="{51633F70-A99E-45D7-8866-88B62C2E9AD2}">
      <dgm:prSet/>
      <dgm:spPr/>
      <dgm:t>
        <a:bodyPr/>
        <a:lstStyle/>
        <a:p>
          <a:endParaRPr lang="en-US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929B30C6-EA49-4C18-BDC3-428BAF20F1E8}">
      <dgm:prSet phldrT="[Text]"/>
      <dgm:spPr/>
      <dgm:t>
        <a:bodyPr/>
        <a:lstStyle/>
        <a:p>
          <a:r>
            <a:rPr lang="hr-HR" dirty="0">
              <a:latin typeface="Lucida Sans Unicode" panose="020B0602030504020204" pitchFamily="34" charset="0"/>
              <a:cs typeface="Lucida Sans Unicode" panose="020B0602030504020204" pitchFamily="34" charset="0"/>
            </a:rPr>
            <a:t>medij</a:t>
          </a:r>
          <a:endParaRPr lang="en-US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75C3F950-F2D4-4B2C-BF18-DEF71AD38036}" type="parTrans" cxnId="{00373FB2-052A-4E7A-BBA0-AA7D0AA5FE52}">
      <dgm:prSet/>
      <dgm:spPr/>
      <dgm:t>
        <a:bodyPr/>
        <a:lstStyle/>
        <a:p>
          <a:endParaRPr lang="en-US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C1FFE326-BF53-46EA-9DD8-4CE82B9FB768}" type="sibTrans" cxnId="{00373FB2-052A-4E7A-BBA0-AA7D0AA5FE52}">
      <dgm:prSet/>
      <dgm:spPr/>
      <dgm:t>
        <a:bodyPr/>
        <a:lstStyle/>
        <a:p>
          <a:endParaRPr lang="en-US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B22E88CB-9F70-4A5A-A0C6-2ACEECD25E41}">
      <dgm:prSet phldrT="[Text]" custT="1"/>
      <dgm:spPr/>
      <dgm:t>
        <a:bodyPr/>
        <a:lstStyle/>
        <a:p>
          <a:r>
            <a:rPr lang="hr-HR" sz="1800" dirty="0">
              <a:solidFill>
                <a:srgbClr val="FF0000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medijator</a:t>
          </a:r>
          <a:endParaRPr lang="en-US" sz="1800" dirty="0">
            <a:solidFill>
              <a:srgbClr val="FF0000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A8B07E3D-E01E-4EB7-8C0C-0D6C6784BDA9}" type="parTrans" cxnId="{39C950DE-DCFF-4BFE-9FED-6245B60D4FC1}">
      <dgm:prSet/>
      <dgm:spPr/>
      <dgm:t>
        <a:bodyPr/>
        <a:lstStyle/>
        <a:p>
          <a:endParaRPr lang="en-US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F7B84DDB-8E30-487F-9CFF-536AD20147E7}" type="sibTrans" cxnId="{39C950DE-DCFF-4BFE-9FED-6245B60D4FC1}">
      <dgm:prSet/>
      <dgm:spPr/>
      <dgm:t>
        <a:bodyPr/>
        <a:lstStyle/>
        <a:p>
          <a:endParaRPr lang="en-US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A47D3045-C792-44DD-BAEA-6D09F9504CA2}">
      <dgm:prSet phldrT="[Text]"/>
      <dgm:spPr/>
      <dgm:t>
        <a:bodyPr/>
        <a:lstStyle/>
        <a:p>
          <a:r>
            <a:rPr lang="hr-HR" dirty="0">
              <a:latin typeface="Lucida Sans Unicode" panose="020B0602030504020204" pitchFamily="34" charset="0"/>
              <a:cs typeface="Lucida Sans Unicode" panose="020B0602030504020204" pitchFamily="34" charset="0"/>
            </a:rPr>
            <a:t>primatelj</a:t>
          </a:r>
          <a:endParaRPr lang="en-US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2B16AE98-D0CC-4087-B28D-BBEA30E6863E}" type="parTrans" cxnId="{41B08A57-A6F7-4159-ACED-A104835A0A85}">
      <dgm:prSet/>
      <dgm:spPr/>
      <dgm:t>
        <a:bodyPr/>
        <a:lstStyle/>
        <a:p>
          <a:endParaRPr lang="en-US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EC524906-A922-45BC-8EEB-0E7E149E7464}" type="sibTrans" cxnId="{41B08A57-A6F7-4159-ACED-A104835A0A85}">
      <dgm:prSet/>
      <dgm:spPr/>
      <dgm:t>
        <a:bodyPr/>
        <a:lstStyle/>
        <a:p>
          <a:endParaRPr lang="en-US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4C7F4EE4-FAC6-419A-9DAE-31DFC6CCEB61}">
      <dgm:prSet phldrT="[Text]" custT="1"/>
      <dgm:spPr/>
      <dgm:t>
        <a:bodyPr anchor="ctr"/>
        <a:lstStyle/>
        <a:p>
          <a:r>
            <a:rPr lang="hr-HR" sz="18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dekodiranje</a:t>
          </a:r>
          <a:endParaRPr lang="en-US" sz="1800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EF42E87A-85BD-4725-AD82-DE20892F67F6}" type="parTrans" cxnId="{119A33BA-F220-42D3-8032-37F1125A75A4}">
      <dgm:prSet/>
      <dgm:spPr/>
      <dgm:t>
        <a:bodyPr/>
        <a:lstStyle/>
        <a:p>
          <a:endParaRPr lang="en-US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85A3F7FE-E29E-49BA-B6B9-400F19B35DB2}" type="sibTrans" cxnId="{119A33BA-F220-42D3-8032-37F1125A75A4}">
      <dgm:prSet/>
      <dgm:spPr/>
      <dgm:t>
        <a:bodyPr/>
        <a:lstStyle/>
        <a:p>
          <a:endParaRPr lang="en-US"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F47EE9D4-7092-4313-8E3E-686ADBBADDEF}">
      <dgm:prSet phldrT="[Text]" custT="1"/>
      <dgm:spPr/>
      <dgm:t>
        <a:bodyPr/>
        <a:lstStyle/>
        <a:p>
          <a:r>
            <a:rPr lang="hr-HR" sz="1800" dirty="0">
              <a:solidFill>
                <a:srgbClr val="FF0000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moderator</a:t>
          </a:r>
          <a:endParaRPr lang="en-US" sz="1800" dirty="0">
            <a:solidFill>
              <a:srgbClr val="FF0000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54D2D1E1-11DE-4E30-9552-16D3EF58D91B}" type="parTrans" cxnId="{9E41B64D-3659-49F7-87A1-617FEE7E3418}">
      <dgm:prSet/>
      <dgm:spPr/>
      <dgm:t>
        <a:bodyPr/>
        <a:lstStyle/>
        <a:p>
          <a:endParaRPr lang="en-US"/>
        </a:p>
      </dgm:t>
    </dgm:pt>
    <dgm:pt modelId="{2A0916EC-EFC7-49A7-85DC-682CADCC5FD6}" type="sibTrans" cxnId="{9E41B64D-3659-49F7-87A1-617FEE7E3418}">
      <dgm:prSet/>
      <dgm:spPr/>
      <dgm:t>
        <a:bodyPr/>
        <a:lstStyle/>
        <a:p>
          <a:endParaRPr lang="en-US"/>
        </a:p>
      </dgm:t>
    </dgm:pt>
    <dgm:pt modelId="{36716341-A744-4B6D-A8F3-39F70445815A}">
      <dgm:prSet phldrT="[Text]" custT="1"/>
      <dgm:spPr/>
      <dgm:t>
        <a:bodyPr/>
        <a:lstStyle/>
        <a:p>
          <a:endParaRPr lang="en-US" sz="1800" dirty="0">
            <a:solidFill>
              <a:srgbClr val="FF0000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E72ED260-DD0B-46A9-9BFB-2F893A8E8304}" type="parTrans" cxnId="{5C699AD7-663A-48BE-A22D-0496BE25E1C0}">
      <dgm:prSet/>
      <dgm:spPr/>
      <dgm:t>
        <a:bodyPr/>
        <a:lstStyle/>
        <a:p>
          <a:endParaRPr lang="en-US"/>
        </a:p>
      </dgm:t>
    </dgm:pt>
    <dgm:pt modelId="{438F44DC-B1CA-429A-B307-A6FEB064144B}" type="sibTrans" cxnId="{5C699AD7-663A-48BE-A22D-0496BE25E1C0}">
      <dgm:prSet/>
      <dgm:spPr/>
      <dgm:t>
        <a:bodyPr/>
        <a:lstStyle/>
        <a:p>
          <a:endParaRPr lang="en-US"/>
        </a:p>
      </dgm:t>
    </dgm:pt>
    <dgm:pt modelId="{36A8C61F-E228-42E7-9E9D-753661FD042A}" type="pres">
      <dgm:prSet presAssocID="{E668543D-F6D7-43B9-8338-932AC4B9ED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9E40FD-0DDA-4C85-B5AC-284A13A61D68}" type="pres">
      <dgm:prSet presAssocID="{E668543D-F6D7-43B9-8338-932AC4B9EDC0}" presName="tSp" presStyleCnt="0"/>
      <dgm:spPr/>
    </dgm:pt>
    <dgm:pt modelId="{75EB5E86-9730-4EFA-B94C-F280B7519001}" type="pres">
      <dgm:prSet presAssocID="{E668543D-F6D7-43B9-8338-932AC4B9EDC0}" presName="bSp" presStyleCnt="0"/>
      <dgm:spPr/>
    </dgm:pt>
    <dgm:pt modelId="{264D9CDB-237C-4E08-9665-B9210EFC4B0B}" type="pres">
      <dgm:prSet presAssocID="{E668543D-F6D7-43B9-8338-932AC4B9EDC0}" presName="process" presStyleCnt="0"/>
      <dgm:spPr/>
    </dgm:pt>
    <dgm:pt modelId="{152E5B79-F37E-44E5-A291-2C64433D30AB}" type="pres">
      <dgm:prSet presAssocID="{6C5FA1EC-0E71-4E9B-B226-2388D12A5857}" presName="composite1" presStyleCnt="0"/>
      <dgm:spPr/>
    </dgm:pt>
    <dgm:pt modelId="{3C01BB80-DABD-4681-AD69-EB34BAD5A6E7}" type="pres">
      <dgm:prSet presAssocID="{6C5FA1EC-0E71-4E9B-B226-2388D12A5857}" presName="dummyNode1" presStyleLbl="node1" presStyleIdx="0" presStyleCnt="3"/>
      <dgm:spPr/>
    </dgm:pt>
    <dgm:pt modelId="{29BA6DC7-8780-44AF-B2A5-C81632287557}" type="pres">
      <dgm:prSet presAssocID="{6C5FA1EC-0E71-4E9B-B226-2388D12A5857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E9AF7A-1434-47CC-958E-043A23C338BE}" type="pres">
      <dgm:prSet presAssocID="{6C5FA1EC-0E71-4E9B-B226-2388D12A5857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18B6C7-94F0-4D28-B63A-C47F6132290F}" type="pres">
      <dgm:prSet presAssocID="{6C5FA1EC-0E71-4E9B-B226-2388D12A5857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499DB3-7A34-4BE3-A5B5-C441326A1DCB}" type="pres">
      <dgm:prSet presAssocID="{6C5FA1EC-0E71-4E9B-B226-2388D12A5857}" presName="connSite1" presStyleCnt="0"/>
      <dgm:spPr/>
    </dgm:pt>
    <dgm:pt modelId="{73E14C04-6FE3-4509-BC01-A9929BBAFBC2}" type="pres">
      <dgm:prSet presAssocID="{D01C3EF1-36D5-44DD-8A1D-D0FF508287AB}" presName="Name9" presStyleLbl="sibTrans2D1" presStyleIdx="0" presStyleCnt="2"/>
      <dgm:spPr/>
      <dgm:t>
        <a:bodyPr/>
        <a:lstStyle/>
        <a:p>
          <a:endParaRPr lang="en-US"/>
        </a:p>
      </dgm:t>
    </dgm:pt>
    <dgm:pt modelId="{3F1103E9-C2B2-4A3D-B3C8-9FEB10529681}" type="pres">
      <dgm:prSet presAssocID="{929B30C6-EA49-4C18-BDC3-428BAF20F1E8}" presName="composite2" presStyleCnt="0"/>
      <dgm:spPr/>
    </dgm:pt>
    <dgm:pt modelId="{485D8B31-D194-4AAD-B37A-DCC04500A765}" type="pres">
      <dgm:prSet presAssocID="{929B30C6-EA49-4C18-BDC3-428BAF20F1E8}" presName="dummyNode2" presStyleLbl="node1" presStyleIdx="0" presStyleCnt="3"/>
      <dgm:spPr/>
    </dgm:pt>
    <dgm:pt modelId="{6B9970AE-087B-4E77-B41E-5F0C6394DB0C}" type="pres">
      <dgm:prSet presAssocID="{929B30C6-EA49-4C18-BDC3-428BAF20F1E8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CFDB23-9FFD-45EC-B51B-B60B72943057}" type="pres">
      <dgm:prSet presAssocID="{929B30C6-EA49-4C18-BDC3-428BAF20F1E8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40C2C7-0A3A-459B-BD1E-F5FD902F6826}" type="pres">
      <dgm:prSet presAssocID="{929B30C6-EA49-4C18-BDC3-428BAF20F1E8}" presName="parentNode2" presStyleLbl="node1" presStyleIdx="1" presStyleCnt="3" custScaleX="127435" custScaleY="16155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EC98E-7CBE-41BC-84A1-2B065E90B1B3}" type="pres">
      <dgm:prSet presAssocID="{929B30C6-EA49-4C18-BDC3-428BAF20F1E8}" presName="connSite2" presStyleCnt="0"/>
      <dgm:spPr/>
    </dgm:pt>
    <dgm:pt modelId="{C185B6E1-3AF9-453F-8B39-92B96048DB0B}" type="pres">
      <dgm:prSet presAssocID="{C1FFE326-BF53-46EA-9DD8-4CE82B9FB768}" presName="Name18" presStyleLbl="sibTrans2D1" presStyleIdx="1" presStyleCnt="2"/>
      <dgm:spPr/>
      <dgm:t>
        <a:bodyPr/>
        <a:lstStyle/>
        <a:p>
          <a:endParaRPr lang="en-US"/>
        </a:p>
      </dgm:t>
    </dgm:pt>
    <dgm:pt modelId="{C7ABFFE4-7A53-47D5-B326-134F36261EED}" type="pres">
      <dgm:prSet presAssocID="{A47D3045-C792-44DD-BAEA-6D09F9504CA2}" presName="composite1" presStyleCnt="0"/>
      <dgm:spPr/>
    </dgm:pt>
    <dgm:pt modelId="{5AAAA983-AA86-4E8D-96C2-D4E123B1BC11}" type="pres">
      <dgm:prSet presAssocID="{A47D3045-C792-44DD-BAEA-6D09F9504CA2}" presName="dummyNode1" presStyleLbl="node1" presStyleIdx="1" presStyleCnt="3"/>
      <dgm:spPr/>
    </dgm:pt>
    <dgm:pt modelId="{9FFF838C-3DF4-4FA8-9C9C-8575587A57B4}" type="pres">
      <dgm:prSet presAssocID="{A47D3045-C792-44DD-BAEA-6D09F9504CA2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A4923E-82F3-4A29-80D7-D666CDD37CC7}" type="pres">
      <dgm:prSet presAssocID="{A47D3045-C792-44DD-BAEA-6D09F9504CA2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0808EE-FDE9-4072-A784-6CD33A408309}" type="pres">
      <dgm:prSet presAssocID="{A47D3045-C792-44DD-BAEA-6D09F9504CA2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0905F2-CF1B-4C75-8E7A-7FA9F3B106DB}" type="pres">
      <dgm:prSet presAssocID="{A47D3045-C792-44DD-BAEA-6D09F9504CA2}" presName="connSite1" presStyleCnt="0"/>
      <dgm:spPr/>
    </dgm:pt>
  </dgm:ptLst>
  <dgm:cxnLst>
    <dgm:cxn modelId="{AA1DEFE0-A43A-49C9-ABF2-CEC7B1101D7E}" type="presOf" srcId="{F47EE9D4-7092-4313-8E3E-686ADBBADDEF}" destId="{20CFDB23-9FFD-45EC-B51B-B60B72943057}" srcOrd="1" destOrd="2" presId="urn:microsoft.com/office/officeart/2005/8/layout/hProcess4"/>
    <dgm:cxn modelId="{03C2F004-C190-4B8E-A22A-935420AC9A24}" type="presOf" srcId="{D01C3EF1-36D5-44DD-8A1D-D0FF508287AB}" destId="{73E14C04-6FE3-4509-BC01-A9929BBAFBC2}" srcOrd="0" destOrd="0" presId="urn:microsoft.com/office/officeart/2005/8/layout/hProcess4"/>
    <dgm:cxn modelId="{8698DA52-FC2B-47B1-8572-D6576B3BD036}" type="presOf" srcId="{A47D3045-C792-44DD-BAEA-6D09F9504CA2}" destId="{E20808EE-FDE9-4072-A784-6CD33A408309}" srcOrd="0" destOrd="0" presId="urn:microsoft.com/office/officeart/2005/8/layout/hProcess4"/>
    <dgm:cxn modelId="{26A9638A-E8B7-42B3-88B9-D91001BFA0EB}" type="presOf" srcId="{E668543D-F6D7-43B9-8338-932AC4B9EDC0}" destId="{36A8C61F-E228-42E7-9E9D-753661FD042A}" srcOrd="0" destOrd="0" presId="urn:microsoft.com/office/officeart/2005/8/layout/hProcess4"/>
    <dgm:cxn modelId="{51633F70-A99E-45D7-8866-88B62C2E9AD2}" srcId="{6C5FA1EC-0E71-4E9B-B226-2388D12A5857}" destId="{47414C90-E758-4A0F-90E6-13D9A8D5BC52}" srcOrd="0" destOrd="0" parTransId="{5F3946AE-C4B4-4982-80F2-E9FF909ABF6A}" sibTransId="{0A8CA8C1-6912-41B5-AFC1-70C3E129179D}"/>
    <dgm:cxn modelId="{8CB95DBA-99CE-4B49-955E-1A89F80406FE}" type="presOf" srcId="{6C5FA1EC-0E71-4E9B-B226-2388D12A5857}" destId="{3018B6C7-94F0-4D28-B63A-C47F6132290F}" srcOrd="0" destOrd="0" presId="urn:microsoft.com/office/officeart/2005/8/layout/hProcess4"/>
    <dgm:cxn modelId="{9E41B64D-3659-49F7-87A1-617FEE7E3418}" srcId="{929B30C6-EA49-4C18-BDC3-428BAF20F1E8}" destId="{F47EE9D4-7092-4313-8E3E-686ADBBADDEF}" srcOrd="2" destOrd="0" parTransId="{54D2D1E1-11DE-4E30-9552-16D3EF58D91B}" sibTransId="{2A0916EC-EFC7-49A7-85DC-682CADCC5FD6}"/>
    <dgm:cxn modelId="{4BED676A-0B03-4DB8-A61E-50DDD2FC9805}" srcId="{E668543D-F6D7-43B9-8338-932AC4B9EDC0}" destId="{6C5FA1EC-0E71-4E9B-B226-2388D12A5857}" srcOrd="0" destOrd="0" parTransId="{CCDCF6F1-9D4C-446C-A8D2-E9761AAA0A0A}" sibTransId="{D01C3EF1-36D5-44DD-8A1D-D0FF508287AB}"/>
    <dgm:cxn modelId="{4AC27B94-F305-4827-A30B-8D45B2C18B3E}" type="presOf" srcId="{4C7F4EE4-FAC6-419A-9DAE-31DFC6CCEB61}" destId="{9FFF838C-3DF4-4FA8-9C9C-8575587A57B4}" srcOrd="0" destOrd="0" presId="urn:microsoft.com/office/officeart/2005/8/layout/hProcess4"/>
    <dgm:cxn modelId="{41B08A57-A6F7-4159-ACED-A104835A0A85}" srcId="{E668543D-F6D7-43B9-8338-932AC4B9EDC0}" destId="{A47D3045-C792-44DD-BAEA-6D09F9504CA2}" srcOrd="2" destOrd="0" parTransId="{2B16AE98-D0CC-4087-B28D-BBEA30E6863E}" sibTransId="{EC524906-A922-45BC-8EEB-0E7E149E7464}"/>
    <dgm:cxn modelId="{73F291F6-7858-485C-9A98-B18D530478C5}" type="presOf" srcId="{B22E88CB-9F70-4A5A-A0C6-2ACEECD25E41}" destId="{20CFDB23-9FFD-45EC-B51B-B60B72943057}" srcOrd="1" destOrd="1" presId="urn:microsoft.com/office/officeart/2005/8/layout/hProcess4"/>
    <dgm:cxn modelId="{FAB1881B-14EC-4B6C-A523-766DA4B9E161}" type="presOf" srcId="{C1FFE326-BF53-46EA-9DD8-4CE82B9FB768}" destId="{C185B6E1-3AF9-453F-8B39-92B96048DB0B}" srcOrd="0" destOrd="0" presId="urn:microsoft.com/office/officeart/2005/8/layout/hProcess4"/>
    <dgm:cxn modelId="{0794D335-9D58-4CCD-8EA5-47704E08788A}" type="presOf" srcId="{B22E88CB-9F70-4A5A-A0C6-2ACEECD25E41}" destId="{6B9970AE-087B-4E77-B41E-5F0C6394DB0C}" srcOrd="0" destOrd="1" presId="urn:microsoft.com/office/officeart/2005/8/layout/hProcess4"/>
    <dgm:cxn modelId="{2A0B6CA9-E851-4DB8-AFE6-8D327F19D39A}" type="presOf" srcId="{47414C90-E758-4A0F-90E6-13D9A8D5BC52}" destId="{E7E9AF7A-1434-47CC-958E-043A23C338BE}" srcOrd="1" destOrd="0" presId="urn:microsoft.com/office/officeart/2005/8/layout/hProcess4"/>
    <dgm:cxn modelId="{39C950DE-DCFF-4BFE-9FED-6245B60D4FC1}" srcId="{929B30C6-EA49-4C18-BDC3-428BAF20F1E8}" destId="{B22E88CB-9F70-4A5A-A0C6-2ACEECD25E41}" srcOrd="1" destOrd="0" parTransId="{A8B07E3D-E01E-4EB7-8C0C-0D6C6784BDA9}" sibTransId="{F7B84DDB-8E30-487F-9CFF-536AD20147E7}"/>
    <dgm:cxn modelId="{1579A0FC-473D-4340-895F-085FD50BB0F4}" type="presOf" srcId="{929B30C6-EA49-4C18-BDC3-428BAF20F1E8}" destId="{CA40C2C7-0A3A-459B-BD1E-F5FD902F6826}" srcOrd="0" destOrd="0" presId="urn:microsoft.com/office/officeart/2005/8/layout/hProcess4"/>
    <dgm:cxn modelId="{9A2E0F87-274A-4DCA-B815-C5BC3E8AC792}" type="presOf" srcId="{47414C90-E758-4A0F-90E6-13D9A8D5BC52}" destId="{29BA6DC7-8780-44AF-B2A5-C81632287557}" srcOrd="0" destOrd="0" presId="urn:microsoft.com/office/officeart/2005/8/layout/hProcess4"/>
    <dgm:cxn modelId="{1B5D88AD-D174-42B7-8A41-CA538DF638AC}" type="presOf" srcId="{36716341-A744-4B6D-A8F3-39F70445815A}" destId="{6B9970AE-087B-4E77-B41E-5F0C6394DB0C}" srcOrd="0" destOrd="0" presId="urn:microsoft.com/office/officeart/2005/8/layout/hProcess4"/>
    <dgm:cxn modelId="{8C6696A1-7D16-446F-89AE-992794DB224F}" type="presOf" srcId="{36716341-A744-4B6D-A8F3-39F70445815A}" destId="{20CFDB23-9FFD-45EC-B51B-B60B72943057}" srcOrd="1" destOrd="0" presId="urn:microsoft.com/office/officeart/2005/8/layout/hProcess4"/>
    <dgm:cxn modelId="{B63C7110-A6D5-46E1-B588-FC1012389D21}" type="presOf" srcId="{F47EE9D4-7092-4313-8E3E-686ADBBADDEF}" destId="{6B9970AE-087B-4E77-B41E-5F0C6394DB0C}" srcOrd="0" destOrd="2" presId="urn:microsoft.com/office/officeart/2005/8/layout/hProcess4"/>
    <dgm:cxn modelId="{5C699AD7-663A-48BE-A22D-0496BE25E1C0}" srcId="{929B30C6-EA49-4C18-BDC3-428BAF20F1E8}" destId="{36716341-A744-4B6D-A8F3-39F70445815A}" srcOrd="0" destOrd="0" parTransId="{E72ED260-DD0B-46A9-9BFB-2F893A8E8304}" sibTransId="{438F44DC-B1CA-429A-B307-A6FEB064144B}"/>
    <dgm:cxn modelId="{119A33BA-F220-42D3-8032-37F1125A75A4}" srcId="{A47D3045-C792-44DD-BAEA-6D09F9504CA2}" destId="{4C7F4EE4-FAC6-419A-9DAE-31DFC6CCEB61}" srcOrd="0" destOrd="0" parTransId="{EF42E87A-85BD-4725-AD82-DE20892F67F6}" sibTransId="{85A3F7FE-E29E-49BA-B6B9-400F19B35DB2}"/>
    <dgm:cxn modelId="{627CC4D2-0134-409B-8A41-D544225B3A2E}" type="presOf" srcId="{4C7F4EE4-FAC6-419A-9DAE-31DFC6CCEB61}" destId="{05A4923E-82F3-4A29-80D7-D666CDD37CC7}" srcOrd="1" destOrd="0" presId="urn:microsoft.com/office/officeart/2005/8/layout/hProcess4"/>
    <dgm:cxn modelId="{00373FB2-052A-4E7A-BBA0-AA7D0AA5FE52}" srcId="{E668543D-F6D7-43B9-8338-932AC4B9EDC0}" destId="{929B30C6-EA49-4C18-BDC3-428BAF20F1E8}" srcOrd="1" destOrd="0" parTransId="{75C3F950-F2D4-4B2C-BF18-DEF71AD38036}" sibTransId="{C1FFE326-BF53-46EA-9DD8-4CE82B9FB768}"/>
    <dgm:cxn modelId="{8A88CB41-D5CE-411F-8933-D6358D6E69EE}" type="presParOf" srcId="{36A8C61F-E228-42E7-9E9D-753661FD042A}" destId="{B49E40FD-0DDA-4C85-B5AC-284A13A61D68}" srcOrd="0" destOrd="0" presId="urn:microsoft.com/office/officeart/2005/8/layout/hProcess4"/>
    <dgm:cxn modelId="{9DE72BD9-1B2B-4A61-A741-13EF5A909188}" type="presParOf" srcId="{36A8C61F-E228-42E7-9E9D-753661FD042A}" destId="{75EB5E86-9730-4EFA-B94C-F280B7519001}" srcOrd="1" destOrd="0" presId="urn:microsoft.com/office/officeart/2005/8/layout/hProcess4"/>
    <dgm:cxn modelId="{009116D2-6D01-42A2-8C00-D35490A0F110}" type="presParOf" srcId="{36A8C61F-E228-42E7-9E9D-753661FD042A}" destId="{264D9CDB-237C-4E08-9665-B9210EFC4B0B}" srcOrd="2" destOrd="0" presId="urn:microsoft.com/office/officeart/2005/8/layout/hProcess4"/>
    <dgm:cxn modelId="{4B7D913A-F568-4B72-BBEB-8A1D28DCE401}" type="presParOf" srcId="{264D9CDB-237C-4E08-9665-B9210EFC4B0B}" destId="{152E5B79-F37E-44E5-A291-2C64433D30AB}" srcOrd="0" destOrd="0" presId="urn:microsoft.com/office/officeart/2005/8/layout/hProcess4"/>
    <dgm:cxn modelId="{0E981CA8-82A0-495D-BC64-8E5A9C0E24B4}" type="presParOf" srcId="{152E5B79-F37E-44E5-A291-2C64433D30AB}" destId="{3C01BB80-DABD-4681-AD69-EB34BAD5A6E7}" srcOrd="0" destOrd="0" presId="urn:microsoft.com/office/officeart/2005/8/layout/hProcess4"/>
    <dgm:cxn modelId="{55C493A9-7BAC-4242-A23D-73B86B1E8476}" type="presParOf" srcId="{152E5B79-F37E-44E5-A291-2C64433D30AB}" destId="{29BA6DC7-8780-44AF-B2A5-C81632287557}" srcOrd="1" destOrd="0" presId="urn:microsoft.com/office/officeart/2005/8/layout/hProcess4"/>
    <dgm:cxn modelId="{84FC2D6B-7A89-4B8C-A9D3-CEBD84468252}" type="presParOf" srcId="{152E5B79-F37E-44E5-A291-2C64433D30AB}" destId="{E7E9AF7A-1434-47CC-958E-043A23C338BE}" srcOrd="2" destOrd="0" presId="urn:microsoft.com/office/officeart/2005/8/layout/hProcess4"/>
    <dgm:cxn modelId="{B52BAB39-B0BD-45A1-BB57-41BC2CED1D24}" type="presParOf" srcId="{152E5B79-F37E-44E5-A291-2C64433D30AB}" destId="{3018B6C7-94F0-4D28-B63A-C47F6132290F}" srcOrd="3" destOrd="0" presId="urn:microsoft.com/office/officeart/2005/8/layout/hProcess4"/>
    <dgm:cxn modelId="{EE2CCD92-200B-4F15-963B-D2E3039D8624}" type="presParOf" srcId="{152E5B79-F37E-44E5-A291-2C64433D30AB}" destId="{AD499DB3-7A34-4BE3-A5B5-C441326A1DCB}" srcOrd="4" destOrd="0" presId="urn:microsoft.com/office/officeart/2005/8/layout/hProcess4"/>
    <dgm:cxn modelId="{34FAFD3B-4122-484F-9ADD-3F0F4D91BF78}" type="presParOf" srcId="{264D9CDB-237C-4E08-9665-B9210EFC4B0B}" destId="{73E14C04-6FE3-4509-BC01-A9929BBAFBC2}" srcOrd="1" destOrd="0" presId="urn:microsoft.com/office/officeart/2005/8/layout/hProcess4"/>
    <dgm:cxn modelId="{A5D2A555-9D6D-4AAE-A3C7-6BC936CD4099}" type="presParOf" srcId="{264D9CDB-237C-4E08-9665-B9210EFC4B0B}" destId="{3F1103E9-C2B2-4A3D-B3C8-9FEB10529681}" srcOrd="2" destOrd="0" presId="urn:microsoft.com/office/officeart/2005/8/layout/hProcess4"/>
    <dgm:cxn modelId="{D20FFF02-B14C-4F84-848E-CFB992D43F8B}" type="presParOf" srcId="{3F1103E9-C2B2-4A3D-B3C8-9FEB10529681}" destId="{485D8B31-D194-4AAD-B37A-DCC04500A765}" srcOrd="0" destOrd="0" presId="urn:microsoft.com/office/officeart/2005/8/layout/hProcess4"/>
    <dgm:cxn modelId="{C7B22C86-A986-405C-9EFB-AB54D262C713}" type="presParOf" srcId="{3F1103E9-C2B2-4A3D-B3C8-9FEB10529681}" destId="{6B9970AE-087B-4E77-B41E-5F0C6394DB0C}" srcOrd="1" destOrd="0" presId="urn:microsoft.com/office/officeart/2005/8/layout/hProcess4"/>
    <dgm:cxn modelId="{566C7EFA-B312-4EA0-8B45-A47CC5559516}" type="presParOf" srcId="{3F1103E9-C2B2-4A3D-B3C8-9FEB10529681}" destId="{20CFDB23-9FFD-45EC-B51B-B60B72943057}" srcOrd="2" destOrd="0" presId="urn:microsoft.com/office/officeart/2005/8/layout/hProcess4"/>
    <dgm:cxn modelId="{05F50AD7-BD23-4173-ADAD-14A650C86A01}" type="presParOf" srcId="{3F1103E9-C2B2-4A3D-B3C8-9FEB10529681}" destId="{CA40C2C7-0A3A-459B-BD1E-F5FD902F6826}" srcOrd="3" destOrd="0" presId="urn:microsoft.com/office/officeart/2005/8/layout/hProcess4"/>
    <dgm:cxn modelId="{06B08FC1-9E1A-4C3F-BB5F-63A027E1EEF2}" type="presParOf" srcId="{3F1103E9-C2B2-4A3D-B3C8-9FEB10529681}" destId="{4A9EC98E-7CBE-41BC-84A1-2B065E90B1B3}" srcOrd="4" destOrd="0" presId="urn:microsoft.com/office/officeart/2005/8/layout/hProcess4"/>
    <dgm:cxn modelId="{86B704F8-79DE-4DCC-8402-ECEABC5498B4}" type="presParOf" srcId="{264D9CDB-237C-4E08-9665-B9210EFC4B0B}" destId="{C185B6E1-3AF9-453F-8B39-92B96048DB0B}" srcOrd="3" destOrd="0" presId="urn:microsoft.com/office/officeart/2005/8/layout/hProcess4"/>
    <dgm:cxn modelId="{1F5B4F51-34BF-43DF-848D-5EFA99978064}" type="presParOf" srcId="{264D9CDB-237C-4E08-9665-B9210EFC4B0B}" destId="{C7ABFFE4-7A53-47D5-B326-134F36261EED}" srcOrd="4" destOrd="0" presId="urn:microsoft.com/office/officeart/2005/8/layout/hProcess4"/>
    <dgm:cxn modelId="{89F55151-2876-4F2C-A3CE-398AD36DBF2A}" type="presParOf" srcId="{C7ABFFE4-7A53-47D5-B326-134F36261EED}" destId="{5AAAA983-AA86-4E8D-96C2-D4E123B1BC11}" srcOrd="0" destOrd="0" presId="urn:microsoft.com/office/officeart/2005/8/layout/hProcess4"/>
    <dgm:cxn modelId="{09764742-F94D-4F22-A746-9DDF9951E06A}" type="presParOf" srcId="{C7ABFFE4-7A53-47D5-B326-134F36261EED}" destId="{9FFF838C-3DF4-4FA8-9C9C-8575587A57B4}" srcOrd="1" destOrd="0" presId="urn:microsoft.com/office/officeart/2005/8/layout/hProcess4"/>
    <dgm:cxn modelId="{9367ED88-E5D8-4589-A202-BED19A4BD36A}" type="presParOf" srcId="{C7ABFFE4-7A53-47D5-B326-134F36261EED}" destId="{05A4923E-82F3-4A29-80D7-D666CDD37CC7}" srcOrd="2" destOrd="0" presId="urn:microsoft.com/office/officeart/2005/8/layout/hProcess4"/>
    <dgm:cxn modelId="{0706DCD1-5FAB-420A-A0AF-E690F5E23517}" type="presParOf" srcId="{C7ABFFE4-7A53-47D5-B326-134F36261EED}" destId="{E20808EE-FDE9-4072-A784-6CD33A408309}" srcOrd="3" destOrd="0" presId="urn:microsoft.com/office/officeart/2005/8/layout/hProcess4"/>
    <dgm:cxn modelId="{5BA7CA23-9E1F-4DE0-9195-946651E5CACD}" type="presParOf" srcId="{C7ABFFE4-7A53-47D5-B326-134F36261EED}" destId="{E20905F2-CF1B-4C75-8E7A-7FA9F3B106D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BA6DC7-8780-44AF-B2A5-C81632287557}">
      <dsp:nvSpPr>
        <dsp:cNvPr id="0" name=""/>
        <dsp:cNvSpPr/>
      </dsp:nvSpPr>
      <dsp:spPr>
        <a:xfrm>
          <a:off x="1953" y="1628120"/>
          <a:ext cx="1875341" cy="15467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80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kodiranje</a:t>
          </a:r>
          <a:endParaRPr lang="en-US" sz="1800" kern="1200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sp:txBody>
      <dsp:txXfrm>
        <a:off x="37548" y="1663715"/>
        <a:ext cx="1804151" cy="1144125"/>
      </dsp:txXfrm>
    </dsp:sp>
    <dsp:sp modelId="{73E14C04-6FE3-4509-BC01-A9929BBAFBC2}">
      <dsp:nvSpPr>
        <dsp:cNvPr id="0" name=""/>
        <dsp:cNvSpPr/>
      </dsp:nvSpPr>
      <dsp:spPr>
        <a:xfrm>
          <a:off x="1107920" y="2135379"/>
          <a:ext cx="1939331" cy="1939331"/>
        </a:xfrm>
        <a:prstGeom prst="leftCircularArrow">
          <a:avLst>
            <a:gd name="adj1" fmla="val 2469"/>
            <a:gd name="adj2" fmla="val 299069"/>
            <a:gd name="adj3" fmla="val 2294426"/>
            <a:gd name="adj4" fmla="val 9244336"/>
            <a:gd name="adj5" fmla="val 28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18B6C7-94F0-4D28-B63A-C47F6132290F}">
      <dsp:nvSpPr>
        <dsp:cNvPr id="0" name=""/>
        <dsp:cNvSpPr/>
      </dsp:nvSpPr>
      <dsp:spPr>
        <a:xfrm>
          <a:off x="418695" y="2843435"/>
          <a:ext cx="1666970" cy="6628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50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pošiljatelj</a:t>
          </a:r>
          <a:endParaRPr lang="en-US" sz="2500" kern="1200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sp:txBody>
      <dsp:txXfrm>
        <a:off x="438111" y="2862851"/>
        <a:ext cx="1628138" cy="624067"/>
      </dsp:txXfrm>
    </dsp:sp>
    <dsp:sp modelId="{6B9970AE-087B-4E77-B41E-5F0C6394DB0C}">
      <dsp:nvSpPr>
        <dsp:cNvPr id="0" name=""/>
        <dsp:cNvSpPr/>
      </dsp:nvSpPr>
      <dsp:spPr>
        <a:xfrm>
          <a:off x="2313717" y="1730125"/>
          <a:ext cx="1875341" cy="15467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4504454"/>
              <a:satOff val="11373"/>
              <a:lumOff val="-274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>
            <a:solidFill>
              <a:srgbClr val="FF0000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800" kern="1200" dirty="0">
              <a:solidFill>
                <a:srgbClr val="FF0000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medijator</a:t>
          </a:r>
          <a:endParaRPr lang="en-US" sz="1800" kern="1200" dirty="0">
            <a:solidFill>
              <a:srgbClr val="FF0000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800" kern="1200" dirty="0">
              <a:solidFill>
                <a:srgbClr val="FF0000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moderator</a:t>
          </a:r>
          <a:endParaRPr lang="en-US" sz="1800" kern="1200" dirty="0">
            <a:solidFill>
              <a:srgbClr val="FF0000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</dsp:txBody>
      <dsp:txXfrm>
        <a:off x="2349312" y="2097170"/>
        <a:ext cx="1804151" cy="1144125"/>
      </dsp:txXfrm>
    </dsp:sp>
    <dsp:sp modelId="{C185B6E1-3AF9-453F-8B39-92B96048DB0B}">
      <dsp:nvSpPr>
        <dsp:cNvPr id="0" name=""/>
        <dsp:cNvSpPr/>
      </dsp:nvSpPr>
      <dsp:spPr>
        <a:xfrm>
          <a:off x="3329382" y="601495"/>
          <a:ext cx="2441118" cy="2441118"/>
        </a:xfrm>
        <a:prstGeom prst="circularArrow">
          <a:avLst>
            <a:gd name="adj1" fmla="val 1962"/>
            <a:gd name="adj2" fmla="val 234836"/>
            <a:gd name="adj3" fmla="val 19762258"/>
            <a:gd name="adj4" fmla="val 12748115"/>
            <a:gd name="adj5" fmla="val 2289"/>
          </a:avLst>
        </a:prstGeom>
        <a:solidFill>
          <a:schemeClr val="accent4">
            <a:hueOff val="-9008908"/>
            <a:satOff val="22746"/>
            <a:lumOff val="-549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40C2C7-0A3A-459B-BD1E-F5FD902F6826}">
      <dsp:nvSpPr>
        <dsp:cNvPr id="0" name=""/>
        <dsp:cNvSpPr/>
      </dsp:nvSpPr>
      <dsp:spPr>
        <a:xfrm>
          <a:off x="2501793" y="1194665"/>
          <a:ext cx="2124303" cy="1070920"/>
        </a:xfrm>
        <a:prstGeom prst="roundRect">
          <a:avLst>
            <a:gd name="adj" fmla="val 10000"/>
          </a:avLst>
        </a:prstGeom>
        <a:solidFill>
          <a:schemeClr val="accent4">
            <a:hueOff val="-4504454"/>
            <a:satOff val="11373"/>
            <a:lumOff val="-27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50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medij</a:t>
          </a:r>
          <a:endParaRPr lang="en-US" sz="2500" kern="1200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sp:txBody>
      <dsp:txXfrm>
        <a:off x="2533159" y="1226031"/>
        <a:ext cx="2061571" cy="1008188"/>
      </dsp:txXfrm>
    </dsp:sp>
    <dsp:sp modelId="{9FFF838C-3DF4-4FA8-9C9C-8575587A57B4}">
      <dsp:nvSpPr>
        <dsp:cNvPr id="0" name=""/>
        <dsp:cNvSpPr/>
      </dsp:nvSpPr>
      <dsp:spPr>
        <a:xfrm>
          <a:off x="4854148" y="1628120"/>
          <a:ext cx="1875341" cy="15467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9008908"/>
              <a:satOff val="22746"/>
              <a:lumOff val="-549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180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dekodiranje</a:t>
          </a:r>
          <a:endParaRPr lang="en-US" sz="1800" kern="1200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sp:txBody>
      <dsp:txXfrm>
        <a:off x="4889743" y="1663715"/>
        <a:ext cx="1804151" cy="1144125"/>
      </dsp:txXfrm>
    </dsp:sp>
    <dsp:sp modelId="{E20808EE-FDE9-4072-A784-6CD33A408309}">
      <dsp:nvSpPr>
        <dsp:cNvPr id="0" name=""/>
        <dsp:cNvSpPr/>
      </dsp:nvSpPr>
      <dsp:spPr>
        <a:xfrm>
          <a:off x="5270891" y="2843435"/>
          <a:ext cx="1666970" cy="662899"/>
        </a:xfrm>
        <a:prstGeom prst="roundRect">
          <a:avLst>
            <a:gd name="adj" fmla="val 10000"/>
          </a:avLst>
        </a:prstGeom>
        <a:solidFill>
          <a:schemeClr val="accent4">
            <a:hueOff val="-9008908"/>
            <a:satOff val="22746"/>
            <a:lumOff val="-54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500" kern="1200" dirty="0">
              <a:latin typeface="Lucida Sans Unicode" panose="020B0602030504020204" pitchFamily="34" charset="0"/>
              <a:cs typeface="Lucida Sans Unicode" panose="020B0602030504020204" pitchFamily="34" charset="0"/>
            </a:rPr>
            <a:t>primatelj</a:t>
          </a:r>
          <a:endParaRPr lang="en-US" sz="2500" kern="1200" dirty="0">
            <a:latin typeface="Lucida Sans Unicode" panose="020B0602030504020204" pitchFamily="34" charset="0"/>
            <a:cs typeface="Lucida Sans Unicode" panose="020B0602030504020204" pitchFamily="34" charset="0"/>
          </a:endParaRPr>
        </a:p>
      </dsp:txBody>
      <dsp:txXfrm>
        <a:off x="5290307" y="2862851"/>
        <a:ext cx="1628138" cy="6240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C234C5E-F7D7-2046-B4D3-FEAAD11E33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5943C7-AFFB-0A44-B14A-71AD8E924E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9BFFEE-02C1-D34F-B368-531E7AF6C298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A366BF-BC85-4647-9A27-F5DBBF483D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A96A0-2516-2641-8F36-69962D37D7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5213F-2B90-9B46-AA6B-5C3A9C17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521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8AFC2-B9AD-9D45-A312-C31134993081}" type="datetimeFigureOut">
              <a:rPr lang="x-none" smtClean="0"/>
              <a:t>8.9.2026.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78849-6A58-5242-AAB8-69E086EC23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1828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78849-6A58-5242-AAB8-69E086EC2380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99395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27AA03CC-67D3-C2F9-8A27-9735B79261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5EA21F-A913-A77B-6EE3-82646BE486B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200" dirty="0"/>
              <a:t>Manje opterećujućom, ugodnijom</a:t>
            </a:r>
            <a:endParaRPr lang="en-US" sz="1200" dirty="0"/>
          </a:p>
          <a:p>
            <a:pPr marL="349410" indent="-349410" eaLnBrk="1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/>
            </a:pPr>
            <a:endParaRPr lang="hr-HR" spc="-1" dirty="0">
              <a:latin typeface="Lucida Sans Unicode"/>
              <a:cs typeface="Lucida Sans Unicode" pitchFamily="34"/>
            </a:endParaRPr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65C7924C-86F8-5B7E-127E-23DC1CF80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r" eaLnBrk="1" hangingPunct="1"/>
            <a:fld id="{3A5777C9-77EC-493C-8FBB-9A3880CB9A5B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2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Zašto ostaje?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78849-6A58-5242-AAB8-69E086EC2380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32004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</p:spPr>
        <p:txBody>
          <a:bodyPr lIns="0" tIns="0" rIns="0" bIns="0"/>
          <a:lstStyle/>
          <a:p>
            <a:pPr marL="0" indent="0">
              <a:buFont typeface="Arial" panose="020B0604020202020204" pitchFamily="34" charset="0"/>
              <a:buNone/>
            </a:pPr>
            <a:r>
              <a:rPr lang="hr-HR" sz="2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Medijator u smislu sredstva uspostavljanja same veze,</a:t>
            </a:r>
            <a:r>
              <a:rPr lang="hr-HR" sz="2000" baseline="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to jest odnosa.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r-HR" sz="2000" baseline="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Moderator u smislu sredstva koje utvrđuje snagu i smjer uspostavljene veze, to jest odnosa.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hr-HR" sz="2000" baseline="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pc="-1" dirty="0">
                <a:solidFill>
                  <a:srgbClr val="FF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distance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1600" spc="-1" dirty="0">
                <a:solidFill>
                  <a:srgbClr val="FF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time (anytime)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1600" spc="-1" dirty="0">
                <a:solidFill>
                  <a:srgbClr val="FF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space (anywhere)</a:t>
            </a:r>
          </a:p>
          <a:p>
            <a:pPr lvl="1"/>
            <a:endParaRPr lang="hr-HR" spc="-1" dirty="0">
              <a:solidFill>
                <a:srgbClr val="FF0000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pc="-1" dirty="0">
                <a:solidFill>
                  <a:srgbClr val="FF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technology as mediator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1600" spc="-1" dirty="0">
                <a:solidFill>
                  <a:srgbClr val="FF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information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r-HR" sz="1600" spc="-1" dirty="0">
                <a:solidFill>
                  <a:srgbClr val="FF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communication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hr-HR" sz="20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93" name="TextShape 2"/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9E1FEB06-8D99-4F0B-9359-E08E56BBCD13}" type="slidenum">
              <a:rPr lang="hr-HR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7</a:t>
            </a:fld>
            <a:endParaRPr lang="hr-H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89035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Četiri razine: hitna (crveno), neposredna uživo (žuto), telepsihijatrijska (zeleno), edukacija (plavo). Model kombinira izravne i udaljene usluge.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Mjerljivi ciljevi pilot-faze. HZZO + proračun Grada Zagreba; moguće EU financiranje.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Dijagnostici gotovo uvijek prethodi cjelovita obrada u KPV. Pregledi u pravilu mjesečno. Zajednice često u ruralnim područjima.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2DE92-EF6A-09F4-1741-0FD0FC057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D3BBE6-8F00-EE17-301A-1D693A88E7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27E2B6-E812-BB64-89C9-3598A809F6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i="1" dirty="0">
                <a:solidFill>
                  <a:srgbClr val="595959"/>
                </a:solidFill>
              </a:rPr>
              <a:t>„prostor bez sjena“</a:t>
            </a:r>
          </a:p>
          <a:p>
            <a:r>
              <a:rPr lang="hr-HR" i="1" dirty="0">
                <a:solidFill>
                  <a:srgbClr val="595959"/>
                </a:solidFill>
              </a:rPr>
              <a:t>sve osvijetljeno; ne ostavlja mjesta za ono što se ne izgovara.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/>
              <a:t>Mijenja </a:t>
            </a:r>
            <a:r>
              <a:rPr lang="hr-HR" b="1" dirty="0"/>
              <a:t>nas </a:t>
            </a:r>
          </a:p>
          <a:p>
            <a:pPr marL="0" indent="0">
              <a:buNone/>
            </a:pPr>
            <a:r>
              <a:rPr lang="hr-HR" dirty="0"/>
              <a:t>Mijenja </a:t>
            </a:r>
            <a:r>
              <a:rPr lang="hr-HR" b="1" dirty="0"/>
              <a:t>odnose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8E82C4-DA1A-1684-68F9-2CF87ECF67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78849-6A58-5242-AAB8-69E086EC2380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60814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H nr">
            <a:extLst>
              <a:ext uri="{FF2B5EF4-FFF2-40B4-BE49-F238E27FC236}">
                <a16:creationId xmlns:a16="http://schemas.microsoft.com/office/drawing/2014/main" id="{39562968-8106-F841-9635-7E9E4D159A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56" y="1787131"/>
            <a:ext cx="3960000" cy="2880000"/>
          </a:xfrm>
        </p:spPr>
        <p:txBody>
          <a:bodyPr>
            <a:noAutofit/>
          </a:bodyPr>
          <a:lstStyle>
            <a:lvl1pPr marL="0" indent="0" algn="r">
              <a:buNone/>
              <a:defRPr sz="1960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x-none" dirty="0"/>
              <a:t>1.</a:t>
            </a:r>
          </a:p>
        </p:txBody>
      </p:sp>
      <p:sp>
        <p:nvSpPr>
          <p:cNvPr id="9" name="PH Title">
            <a:extLst>
              <a:ext uri="{FF2B5EF4-FFF2-40B4-BE49-F238E27FC236}">
                <a16:creationId xmlns:a16="http://schemas.microsoft.com/office/drawing/2014/main" id="{12814867-7861-A94F-A615-7F86553830A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36172" y="1871011"/>
            <a:ext cx="7200000" cy="288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="0" i="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fr-CH" dirty="0" err="1"/>
              <a:t>Chapter</a:t>
            </a:r>
            <a:r>
              <a:rPr lang="fr-CH" dirty="0"/>
              <a:t> </a:t>
            </a:r>
          </a:p>
          <a:p>
            <a:pPr lvl="0"/>
            <a:r>
              <a:rPr lang="x-none"/>
              <a:t>Title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399555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563E3-5589-7A4D-913F-2C0DB99C2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 baseline="0">
                <a:latin typeface="Open Sans" panose="020B0606030504020204" pitchFamily="34" charset="0"/>
              </a:defRPr>
            </a:lvl1pPr>
            <a:lvl2pPr>
              <a:defRPr baseline="0">
                <a:latin typeface="Open Sans" panose="020B0606030504020204" pitchFamily="34" charset="0"/>
              </a:defRPr>
            </a:lvl2pPr>
            <a:lvl3pPr>
              <a:defRPr baseline="0">
                <a:latin typeface="Open Sans" panose="020B0606030504020204" pitchFamily="34" charset="0"/>
              </a:defRPr>
            </a:lvl3pPr>
            <a:lvl4pPr>
              <a:defRPr baseline="0">
                <a:latin typeface="Open Sans" panose="020B0606030504020204" pitchFamily="34" charset="0"/>
              </a:defRPr>
            </a:lvl4pPr>
            <a:lvl5pPr>
              <a:defRPr baseline="0">
                <a:latin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441D523-8FB1-0741-9A90-3EB7DA5E6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969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4919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B240D-F525-4C4B-9C01-A04F31900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FB876-C58C-724F-AB30-DDB121D8C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495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00A14-D314-0F4D-87E0-282918077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64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44201-27D7-3ED5-6A62-D609B7F3B16C}"/>
              </a:ext>
            </a:extLst>
          </p:cNvPr>
          <p:cNvSpPr txBox="1">
            <a:spLocks noGrp="1"/>
          </p:cNvSpPr>
          <p:nvPr>
            <p:ph type="dt" sz="quarter" idx="10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796DDC7C-6717-43CA-8AA1-16BD5C8C3142}" type="datetime1">
              <a:rPr lang="en-US"/>
              <a:pPr>
                <a:defRPr/>
              </a:pPr>
              <a:t>9/8/2026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0DD3D2-BEDB-8675-97A6-26C6A046B248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6CB5A-C278-47B9-FC2E-7D8F0F95F909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692BAE88-7F1A-404B-AD5A-0EDB00FBAEA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648679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762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BE1E204-95BD-C64E-9AF8-3484D6D8E776}"/>
              </a:ext>
            </a:extLst>
          </p:cNvPr>
          <p:cNvSpPr/>
          <p:nvPr userDrawn="1"/>
        </p:nvSpPr>
        <p:spPr>
          <a:xfrm>
            <a:off x="0" y="6655202"/>
            <a:ext cx="12192000" cy="216319"/>
          </a:xfrm>
          <a:prstGeom prst="rect">
            <a:avLst/>
          </a:prstGeom>
          <a:solidFill>
            <a:srgbClr val="EB5C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790542-D4A0-4449-9B95-7C3D8BCFA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4ABBD-A6F1-6647-B544-59258C2B0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CBB389-1FC5-9241-8F0E-5EFE45C6A136}"/>
              </a:ext>
            </a:extLst>
          </p:cNvPr>
          <p:cNvSpPr txBox="1"/>
          <p:nvPr userDrawn="1"/>
        </p:nvSpPr>
        <p:spPr>
          <a:xfrm>
            <a:off x="11043090" y="-5631"/>
            <a:ext cx="1152220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SLIDE </a:t>
            </a:r>
            <a:fld id="{4835AFB5-5EA9-C74E-A07C-DC34F95845EC}" type="slidenum">
              <a:rPr lang="en-US" sz="1200" b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5A039BC-8FD7-7749-A038-07FB45CF9C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0883788" y="6655202"/>
            <a:ext cx="1308212" cy="21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41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55" r:id="rId3"/>
    <p:sldLayoutId id="2147483649" r:id="rId4"/>
    <p:sldLayoutId id="2147483654" r:id="rId5"/>
    <p:sldLayoutId id="2147483662" r:id="rId6"/>
    <p:sldLayoutId id="214748366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tx1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A22B1F8-B9CB-C79F-346D-F7013C7EFEDC}"/>
              </a:ext>
            </a:extLst>
          </p:cNvPr>
          <p:cNvSpPr txBox="1"/>
          <p:nvPr/>
        </p:nvSpPr>
        <p:spPr>
          <a:xfrm>
            <a:off x="895291" y="5813766"/>
            <a:ext cx="4062227" cy="276999"/>
          </a:xfrm>
          <a:prstGeom prst="rect">
            <a:avLst/>
          </a:prstGeom>
          <a:solidFill>
            <a:srgbClr val="E31D44"/>
          </a:solidFill>
        </p:spPr>
        <p:txBody>
          <a:bodyPr wrap="square" rtlCol="0">
            <a:spAutoFit/>
          </a:bodyPr>
          <a:lstStyle/>
          <a:p>
            <a:r>
              <a:rPr lang="hr-H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28. kolovoza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</a:t>
            </a:r>
            <a:r>
              <a:rPr lang="hr-H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| </a:t>
            </a:r>
            <a:r>
              <a:rPr lang="hr-H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Tribina Grada Zagreba, Kaptol 27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| </a:t>
            </a:r>
            <a:r>
              <a:rPr lang="hr-H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Zagreb</a:t>
            </a:r>
            <a:endParaRPr lang="en-US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DA8DAA-12BF-130E-BB5D-2E9D257A9866}"/>
              </a:ext>
            </a:extLst>
          </p:cNvPr>
          <p:cNvSpPr txBox="1"/>
          <p:nvPr/>
        </p:nvSpPr>
        <p:spPr>
          <a:xfrm>
            <a:off x="6550090" y="4998994"/>
            <a:ext cx="51961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200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doc. dr. sc. Marko Ćurković, dr. med. </a:t>
            </a:r>
            <a:r>
              <a:rPr lang="hr-HR" sz="2200" dirty="0" err="1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spec</a:t>
            </a:r>
            <a:r>
              <a:rPr lang="hr-HR" sz="2200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. psihijatrije</a:t>
            </a:r>
          </a:p>
          <a:p>
            <a:pPr algn="ctr"/>
            <a:r>
              <a:rPr lang="hr-HR" sz="2300" b="1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Klinika za psihijatriju Vrapče</a:t>
            </a:r>
            <a:endParaRPr lang="en-US" sz="2300" dirty="0"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D327B27-D4E4-8BD8-9FA4-B1F939E5547F}"/>
              </a:ext>
            </a:extLst>
          </p:cNvPr>
          <p:cNvSpPr txBox="1">
            <a:spLocks/>
          </p:cNvSpPr>
          <p:nvPr/>
        </p:nvSpPr>
        <p:spPr>
          <a:xfrm>
            <a:off x="789678" y="2336842"/>
            <a:ext cx="9212738" cy="31866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CARES</a:t>
            </a:r>
            <a:r>
              <a:rPr lang="en-US" sz="3200" b="1" dirty="0">
                <a:ea typeface="Open Sans" panose="020B0606030504020204" pitchFamily="34" charset="0"/>
                <a:cs typeface="Open Sans" panose="020B0606030504020204" pitchFamily="34" charset="0"/>
              </a:rPr>
              <a:t> - Remote Healthcare for Silver Europe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400" b="1" dirty="0">
                <a:ea typeface="Open Sans" panose="020B0606030504020204" pitchFamily="34" charset="0"/>
                <a:cs typeface="Open Sans" panose="020B0606030504020204" pitchFamily="34" charset="0"/>
              </a:rPr>
              <a:t>6. Sastanak Lokalne grupe dionika </a:t>
            </a:r>
          </a:p>
          <a:p>
            <a:pPr marL="0" lvl="0" indent="0">
              <a:lnSpc>
                <a:spcPct val="100000"/>
              </a:lnSpc>
              <a:buNone/>
            </a:pPr>
            <a:endParaRPr lang="hr-HR" sz="2400" dirty="0">
              <a:solidFill>
                <a:srgbClr val="C00000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hr-HR" sz="2400" b="1" dirty="0" err="1">
                <a:solidFill>
                  <a:srgbClr val="C00000"/>
                </a:solidFill>
              </a:rPr>
              <a:t>Telepsihijatrija</a:t>
            </a:r>
            <a:r>
              <a:rPr lang="hr-HR" sz="2400" b="1" dirty="0">
                <a:solidFill>
                  <a:srgbClr val="C00000"/>
                </a:solidFill>
              </a:rPr>
              <a:t> i osiguravanje dostupnosti skrbi za najranjivije – Virtualna ambulanta i povezivanje zdravstvenog i socijalnog sustava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64DC5AD-9FE0-5511-3F48-B94551AE48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r="13642" b="-13213"/>
          <a:stretch/>
        </p:blipFill>
        <p:spPr>
          <a:xfrm>
            <a:off x="655807" y="367359"/>
            <a:ext cx="9589862" cy="19273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3" t="31024" r="24085" b="31485"/>
          <a:stretch/>
        </p:blipFill>
        <p:spPr>
          <a:xfrm>
            <a:off x="8365401" y="760492"/>
            <a:ext cx="2573798" cy="132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88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711696"/>
            <a:ext cx="12191695" cy="146304"/>
          </a:xfrm>
          <a:prstGeom prst="rect">
            <a:avLst/>
          </a:prstGeom>
          <a:solidFill>
            <a:srgbClr val="EB5C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 flipH="1">
            <a:off x="0" y="6547104"/>
            <a:ext cx="1051560" cy="310896"/>
          </a:xfrm>
          <a:prstGeom prst="rtTriangle">
            <a:avLst/>
          </a:prstGeom>
          <a:solidFill>
            <a:srgbClr val="B33A4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66928" y="384048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Ciljevi i očekivani ishodi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585216" y="1207008"/>
            <a:ext cx="10515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50" i="1" dirty="0">
                <a:solidFill>
                  <a:srgbClr val="5A60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Pilot-faza · 12 mjeseci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66928" y="1828800"/>
            <a:ext cx="4709160" cy="4023360"/>
          </a:xfrm>
          <a:prstGeom prst="rect">
            <a:avLst/>
          </a:prstGeom>
          <a:solidFill>
            <a:srgbClr val="1A2744"/>
          </a:solidFill>
          <a:ln/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41248" y="2029968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C8A96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Glavni cilj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841248" y="2450592"/>
            <a:ext cx="41605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E7EC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Integrirana psihijatrijska skrb osobama s autizmom, bližnjima i stručnjacima Centra </a:t>
            </a:r>
            <a:r>
              <a:rPr lang="hr-HR" sz="1600" dirty="0">
                <a:solidFill>
                  <a:srgbClr val="E7EC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</a:t>
            </a:r>
            <a:r>
              <a:rPr lang="en-US" sz="1600" dirty="0" err="1">
                <a:solidFill>
                  <a:srgbClr val="E7EC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usluga</a:t>
            </a:r>
            <a:r>
              <a:rPr lang="en-US" sz="1600" dirty="0">
                <a:solidFill>
                  <a:srgbClr val="E7EC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uživo i telepsihijatrijom, uz edukaciju i standardizirane protokole</a:t>
            </a:r>
            <a:r>
              <a:rPr lang="en-US" sz="1350" dirty="0">
                <a:solidFill>
                  <a:srgbClr val="E7EC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841248" y="3730752"/>
            <a:ext cx="420624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 algn="l">
              <a:spcAft>
                <a:spcPts val="800"/>
              </a:spcAft>
              <a:buSzPct val="100000"/>
              <a:buChar char="•"/>
            </a:pPr>
            <a:r>
              <a:rPr lang="hr-HR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r>
              <a:rPr lang="en-US" sz="15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reliminarna</a:t>
            </a: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procjena potreba korisnika Centra</a:t>
            </a:r>
            <a:endParaRPr lang="en-US" sz="1500" dirty="0"/>
          </a:p>
          <a:p>
            <a:pPr marL="177800" indent="-177800" algn="l">
              <a:spcAft>
                <a:spcPts val="800"/>
              </a:spcAft>
              <a:buSzPct val="100000"/>
              <a:buChar char="•"/>
            </a:pPr>
            <a:r>
              <a:rPr lang="hr-HR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r>
              <a:rPr lang="en-US" sz="15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raćenje</a:t>
            </a: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pokazatelja učinkovitosti i zadovoljstva korisnika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532120" y="1828800"/>
            <a:ext cx="3127248" cy="1901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5"/>
            </a:solidFill>
            <a:prstDash val="solid"/>
          </a:ln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5532120" y="1828800"/>
            <a:ext cx="3127248" cy="128016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586984" y="2084832"/>
            <a:ext cx="30175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D737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≤ 14 dana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5733288" y="2926080"/>
            <a:ext cx="272491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pregled za 80% korisnika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897112" y="1828800"/>
            <a:ext cx="3127248" cy="1901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5"/>
            </a:solidFill>
            <a:prstDash val="solid"/>
          </a:ln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897112" y="1828800"/>
            <a:ext cx="3127248" cy="128016"/>
          </a:xfrm>
          <a:prstGeom prst="rect">
            <a:avLst/>
          </a:prstGeom>
          <a:solidFill>
            <a:srgbClr val="C8A9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951976" y="2084832"/>
            <a:ext cx="30175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9A7B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 50%</a:t>
            </a:r>
            <a:endParaRPr lang="en-US" sz="4000" dirty="0"/>
          </a:p>
        </p:txBody>
      </p:sp>
      <p:sp>
        <p:nvSpPr>
          <p:cNvPr id="19" name="Text 17"/>
          <p:cNvSpPr/>
          <p:nvPr/>
        </p:nvSpPr>
        <p:spPr>
          <a:xfrm>
            <a:off x="9098280" y="2926080"/>
            <a:ext cx="272491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udio telepsihijatrijskih pregleda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532120" y="3968496"/>
            <a:ext cx="3127248" cy="1901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5"/>
            </a:solidFill>
            <a:prstDash val="solid"/>
          </a:ln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532120" y="3968496"/>
            <a:ext cx="3127248" cy="128016"/>
          </a:xfrm>
          <a:prstGeom prst="rect">
            <a:avLst/>
          </a:prstGeom>
          <a:solidFill>
            <a:srgbClr val="EB5C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586984" y="4224528"/>
            <a:ext cx="30175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EB5C6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2+/god.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5733288" y="5065776"/>
            <a:ext cx="272491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edukacijska modula za skrbnike i stručnjake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8897112" y="3968496"/>
            <a:ext cx="3127248" cy="1901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5"/>
            </a:solidFill>
            <a:prstDash val="solid"/>
          </a:ln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8897112" y="3968496"/>
            <a:ext cx="3127248" cy="128016"/>
          </a:xfrm>
          <a:prstGeom prst="rect">
            <a:avLst/>
          </a:prstGeom>
          <a:solidFill>
            <a:srgbClr val="1A27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8951976" y="4224528"/>
            <a:ext cx="30175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 mj.</a:t>
            </a:r>
            <a:endParaRPr lang="en-US" sz="4000" dirty="0"/>
          </a:p>
        </p:txBody>
      </p:sp>
      <p:sp>
        <p:nvSpPr>
          <p:cNvPr id="27" name="Text 25"/>
          <p:cNvSpPr/>
          <p:nvPr/>
        </p:nvSpPr>
        <p:spPr>
          <a:xfrm>
            <a:off x="9098280" y="5065776"/>
            <a:ext cx="272491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pilot, potom prijedlog trajne integracije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585216" y="6199632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i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Smanjenje broja i trajanja hospitalizacija — s ciljem prijedloga za trajnu integraciju modela u sustav Grada Zagreba.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711696"/>
            <a:ext cx="12191695" cy="146304"/>
          </a:xfrm>
          <a:prstGeom prst="rect">
            <a:avLst/>
          </a:prstGeom>
          <a:solidFill>
            <a:srgbClr val="EB5C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 flipH="1">
            <a:off x="0" y="6547104"/>
            <a:ext cx="1051560" cy="310896"/>
          </a:xfrm>
          <a:prstGeom prst="rtTriangle">
            <a:avLst/>
          </a:prstGeom>
          <a:solidFill>
            <a:srgbClr val="B33A4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66928" y="384048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Suradnja s terapijskim zajednicama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585216" y="1207008"/>
            <a:ext cx="10515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50" i="1" dirty="0">
                <a:solidFill>
                  <a:srgbClr val="5A60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Osobe s bolestima </a:t>
            </a:r>
            <a:r>
              <a:rPr lang="en-US" sz="1550" i="1" dirty="0" err="1">
                <a:solidFill>
                  <a:srgbClr val="5A60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ovisnosti</a:t>
            </a:r>
            <a:r>
              <a:rPr lang="en-US" sz="1550" i="1" dirty="0">
                <a:solidFill>
                  <a:srgbClr val="5A60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hr-HR" sz="1550" i="1" dirty="0">
                <a:solidFill>
                  <a:srgbClr val="5A60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 teži psihički poremećaj = „</a:t>
            </a:r>
            <a:r>
              <a:rPr lang="en-US" sz="1550" i="1" dirty="0" err="1">
                <a:solidFill>
                  <a:srgbClr val="5A60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dualni</a:t>
            </a:r>
            <a:r>
              <a:rPr lang="hr-HR" sz="1550" i="1" dirty="0">
                <a:solidFill>
                  <a:srgbClr val="5A60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”</a:t>
            </a:r>
            <a:r>
              <a:rPr lang="en-US" sz="1550" i="1" dirty="0">
                <a:solidFill>
                  <a:srgbClr val="5A60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66928" y="2084832"/>
            <a:ext cx="2615184" cy="2578608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5"/>
            </a:solidFill>
            <a:prstDash val="solid"/>
          </a:ln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49808" y="1828800"/>
            <a:ext cx="658368" cy="658368"/>
          </a:xfrm>
          <a:prstGeom prst="ellipse">
            <a:avLst/>
          </a:prstGeom>
          <a:solidFill>
            <a:srgbClr val="1A2744"/>
          </a:solidFill>
          <a:ln w="31750">
            <a:solidFill>
              <a:srgbClr val="FFFFFF"/>
            </a:solidFill>
            <a:prstDash val="solid"/>
          </a:ln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49808" y="182880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768096" y="2587752"/>
            <a:ext cx="22128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Dijagnostička obrada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68096" y="3163824"/>
            <a:ext cx="221284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Zavod za dualne </a:t>
            </a:r>
            <a:r>
              <a:rPr lang="en-US" sz="1150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poremećaje</a:t>
            </a: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r-HR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Klinike</a:t>
            </a: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hr-HR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psihijatrijski pregled</a:t>
            </a: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150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psih</a:t>
            </a:r>
            <a:r>
              <a:rPr lang="hr-HR" sz="1150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ološko</a:t>
            </a: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testiranje, laboratorij, EEG i CT, probir HBV/HCV/HIV.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3145536" y="2907792"/>
            <a:ext cx="365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3474720" y="2084832"/>
            <a:ext cx="2615184" cy="2578608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5"/>
            </a:solidFill>
            <a:prstDash val="solid"/>
          </a:ln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657600" y="1828800"/>
            <a:ext cx="658368" cy="658368"/>
          </a:xfrm>
          <a:prstGeom prst="ellipse">
            <a:avLst/>
          </a:prstGeom>
          <a:solidFill>
            <a:srgbClr val="0D7377"/>
          </a:solidFill>
          <a:ln w="31750">
            <a:solidFill>
              <a:srgbClr val="FFFFFF"/>
            </a:solidFill>
            <a:prstDash val="solid"/>
          </a:ln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657600" y="182880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3675888" y="2587752"/>
            <a:ext cx="22128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hr-HR" sz="16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Liječenje </a:t>
            </a:r>
          </a:p>
          <a:p>
            <a:pPr marL="0" indent="0" algn="l">
              <a:buNone/>
            </a:pPr>
            <a:r>
              <a:rPr lang="hr-HR" sz="14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(„</a:t>
            </a:r>
            <a:r>
              <a:rPr lang="hr-HR" sz="1400" b="1" dirty="0" err="1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detox</a:t>
            </a:r>
            <a:r>
              <a:rPr lang="hr-HR" sz="14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i stabilizacija</a:t>
            </a:r>
            <a:r>
              <a:rPr lang="hr-HR" sz="16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”)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675888" y="3163824"/>
            <a:ext cx="221284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Uvođenje diferentne terapije uz multidisciplinarni tim — bio-psiho-socijalni i duhovni aspekt liječenja.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053328" y="2907792"/>
            <a:ext cx="365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6382512" y="2084832"/>
            <a:ext cx="2615184" cy="2578608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5"/>
            </a:solidFill>
            <a:prstDash val="solid"/>
          </a:ln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6565392" y="1828800"/>
            <a:ext cx="658368" cy="658368"/>
          </a:xfrm>
          <a:prstGeom prst="ellipse">
            <a:avLst/>
          </a:prstGeom>
          <a:solidFill>
            <a:srgbClr val="C8A96E"/>
          </a:solidFill>
          <a:ln w="31750">
            <a:solidFill>
              <a:srgbClr val="FFFFFF"/>
            </a:solidFill>
            <a:prstDash val="solid"/>
          </a:ln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565392" y="182880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6583680" y="2587752"/>
            <a:ext cx="22128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hr-HR" sz="16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Redovito</a:t>
            </a:r>
            <a:r>
              <a:rPr lang="en-US" sz="16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praćenje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583680" y="3163824"/>
            <a:ext cx="221284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Telepsihijatrijski pregledi 1× mjesečno u </a:t>
            </a:r>
            <a:r>
              <a:rPr lang="hr-HR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TZ</a:t>
            </a: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procjena stanja, učinak terapije, </a:t>
            </a:r>
            <a:r>
              <a:rPr lang="en-US" sz="1150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prilagodba</a:t>
            </a: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plana.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8961120" y="2907792"/>
            <a:ext cx="365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26" name="Shape 24"/>
          <p:cNvSpPr/>
          <p:nvPr/>
        </p:nvSpPr>
        <p:spPr>
          <a:xfrm>
            <a:off x="9290304" y="2084832"/>
            <a:ext cx="2615184" cy="2578608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5"/>
            </a:solidFill>
            <a:prstDash val="solid"/>
          </a:ln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9473184" y="1828800"/>
            <a:ext cx="658368" cy="658368"/>
          </a:xfrm>
          <a:prstGeom prst="ellipse">
            <a:avLst/>
          </a:prstGeom>
          <a:solidFill>
            <a:srgbClr val="EB5C62"/>
          </a:solidFill>
          <a:ln w="31750">
            <a:solidFill>
              <a:srgbClr val="FFFFFF"/>
            </a:solidFill>
            <a:prstDash val="solid"/>
          </a:ln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9473184" y="182880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400" dirty="0"/>
          </a:p>
        </p:txBody>
      </p:sp>
      <p:sp>
        <p:nvSpPr>
          <p:cNvPr id="29" name="Text 27"/>
          <p:cNvSpPr/>
          <p:nvPr/>
        </p:nvSpPr>
        <p:spPr>
          <a:xfrm>
            <a:off x="9491472" y="2587752"/>
            <a:ext cx="24140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hr-HR" sz="16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Radionice, savjetovanje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9491472" y="3163824"/>
            <a:ext cx="221284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radionice (30–45 min): mentalno zdravlje, prevencija recidiva, socijalne vještine, razmjena iskustava.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66928" y="5074920"/>
            <a:ext cx="11055096" cy="786384"/>
          </a:xfrm>
          <a:prstGeom prst="rect">
            <a:avLst/>
          </a:prstGeom>
          <a:solidFill>
            <a:srgbClr val="EEF1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786384" y="5074920"/>
            <a:ext cx="106070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Partnerske zajednice:  </a:t>
            </a: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Zajednica Pape Ivana XXIII. · Susret · Reto Centar · Mondo nuovo · Moji dani · Pet plus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2A19A-7E42-80F5-571D-873409294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5">
            <a:extLst>
              <a:ext uri="{FF2B5EF4-FFF2-40B4-BE49-F238E27FC236}">
                <a16:creationId xmlns:a16="http://schemas.microsoft.com/office/drawing/2014/main" id="{3C39E537-4283-4293-4128-DEEA82C9EB2C}"/>
              </a:ext>
            </a:extLst>
          </p:cNvPr>
          <p:cNvSpPr/>
          <p:nvPr/>
        </p:nvSpPr>
        <p:spPr>
          <a:xfrm>
            <a:off x="3489350" y="1161288"/>
            <a:ext cx="5212080" cy="5212080"/>
          </a:xfrm>
          <a:prstGeom prst="ellipse">
            <a:avLst/>
          </a:prstGeom>
          <a:solidFill>
            <a:srgbClr val="E3F0F0"/>
          </a:solidFill>
          <a:ln w="38100">
            <a:solidFill>
              <a:srgbClr val="FFFFFF"/>
            </a:solidFill>
            <a:prstDash val="solid"/>
          </a:ln>
          <a:effectLst>
            <a:outerShdw blurRad="114300" dist="50800" dir="5400000" algn="bl" rotWithShape="0">
              <a:srgbClr val="9AA5AD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6">
            <a:extLst>
              <a:ext uri="{FF2B5EF4-FFF2-40B4-BE49-F238E27FC236}">
                <a16:creationId xmlns:a16="http://schemas.microsoft.com/office/drawing/2014/main" id="{5D8FA675-3866-DEE2-FFC8-3E7033AD603D}"/>
              </a:ext>
            </a:extLst>
          </p:cNvPr>
          <p:cNvSpPr/>
          <p:nvPr/>
        </p:nvSpPr>
        <p:spPr>
          <a:xfrm>
            <a:off x="4266590" y="2752344"/>
            <a:ext cx="3657600" cy="3657600"/>
          </a:xfrm>
          <a:prstGeom prst="ellipse">
            <a:avLst/>
          </a:prstGeom>
          <a:solidFill>
            <a:srgbClr val="7FB8B9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C981A251-3A75-BF47-9848-A17700AACE6B}"/>
              </a:ext>
            </a:extLst>
          </p:cNvPr>
          <p:cNvSpPr/>
          <p:nvPr/>
        </p:nvSpPr>
        <p:spPr>
          <a:xfrm>
            <a:off x="4906670" y="4111317"/>
            <a:ext cx="2286000" cy="2286000"/>
          </a:xfrm>
          <a:prstGeom prst="ellipse">
            <a:avLst/>
          </a:prstGeom>
          <a:solidFill>
            <a:srgbClr val="0D7377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8">
            <a:extLst>
              <a:ext uri="{FF2B5EF4-FFF2-40B4-BE49-F238E27FC236}">
                <a16:creationId xmlns:a16="http://schemas.microsoft.com/office/drawing/2014/main" id="{2BCF3274-964C-232F-43C5-FAC01D151EFD}"/>
              </a:ext>
            </a:extLst>
          </p:cNvPr>
          <p:cNvSpPr/>
          <p:nvPr/>
        </p:nvSpPr>
        <p:spPr>
          <a:xfrm>
            <a:off x="3306470" y="1832719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 err="1">
                <a:solidFill>
                  <a:srgbClr val="0020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Digitalno</a:t>
            </a:r>
            <a:r>
              <a:rPr lang="hr-HR" sz="1900" b="1" dirty="0">
                <a:solidFill>
                  <a:srgbClr val="0020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psihičko</a:t>
            </a:r>
            <a:r>
              <a:rPr lang="en-US" sz="1900" b="1" dirty="0">
                <a:solidFill>
                  <a:srgbClr val="0020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zdravlje</a:t>
            </a:r>
            <a:endParaRPr lang="en-US" sz="1900" dirty="0"/>
          </a:p>
        </p:txBody>
      </p:sp>
      <p:sp>
        <p:nvSpPr>
          <p:cNvPr id="18" name="Text 9">
            <a:extLst>
              <a:ext uri="{FF2B5EF4-FFF2-40B4-BE49-F238E27FC236}">
                <a16:creationId xmlns:a16="http://schemas.microsoft.com/office/drawing/2014/main" id="{9A5DB731-FC2A-FBA3-A6D2-28777E3EF639}"/>
              </a:ext>
            </a:extLst>
          </p:cNvPr>
          <p:cNvSpPr/>
          <p:nvPr/>
        </p:nvSpPr>
        <p:spPr>
          <a:xfrm>
            <a:off x="3306470" y="2216767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hr-HR" sz="1250" i="1" dirty="0">
                <a:solidFill>
                  <a:srgbClr val="504C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isprepletenost digitalnog (prostora/sredstava) i (psihičkog) zdravlja</a:t>
            </a:r>
            <a:endParaRPr lang="en-US" sz="1250" dirty="0"/>
          </a:p>
        </p:txBody>
      </p:sp>
      <p:sp>
        <p:nvSpPr>
          <p:cNvPr id="20" name="Text 10">
            <a:extLst>
              <a:ext uri="{FF2B5EF4-FFF2-40B4-BE49-F238E27FC236}">
                <a16:creationId xmlns:a16="http://schemas.microsoft.com/office/drawing/2014/main" id="{730645EE-85ED-4EE4-C19C-ED521603CF59}"/>
              </a:ext>
            </a:extLst>
          </p:cNvPr>
          <p:cNvSpPr/>
          <p:nvPr/>
        </p:nvSpPr>
        <p:spPr>
          <a:xfrm>
            <a:off x="3717950" y="3355848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20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Tele(psihičko) zdravlje</a:t>
            </a:r>
            <a:endParaRPr lang="en-US" sz="1700" dirty="0"/>
          </a:p>
        </p:txBody>
      </p:sp>
      <p:sp>
        <p:nvSpPr>
          <p:cNvPr id="22" name="Text 11">
            <a:extLst>
              <a:ext uri="{FF2B5EF4-FFF2-40B4-BE49-F238E27FC236}">
                <a16:creationId xmlns:a16="http://schemas.microsoft.com/office/drawing/2014/main" id="{E0B0BD77-011D-25F4-75B3-56E05E4FB782}"/>
              </a:ext>
            </a:extLst>
          </p:cNvPr>
          <p:cNvSpPr/>
          <p:nvPr/>
        </p:nvSpPr>
        <p:spPr>
          <a:xfrm>
            <a:off x="3717950" y="3703320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1F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skrb za </a:t>
            </a:r>
            <a:r>
              <a:rPr lang="en-US" sz="1150" i="1" dirty="0" err="1">
                <a:solidFill>
                  <a:srgbClr val="1F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psihičko</a:t>
            </a:r>
            <a:r>
              <a:rPr lang="en-US" sz="1150" i="1" dirty="0">
                <a:solidFill>
                  <a:srgbClr val="1F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zdravlje na daljinu</a:t>
            </a:r>
            <a:endParaRPr lang="en-US" sz="1150" dirty="0"/>
          </a:p>
        </p:txBody>
      </p:sp>
      <p:sp>
        <p:nvSpPr>
          <p:cNvPr id="24" name="Text 12">
            <a:extLst>
              <a:ext uri="{FF2B5EF4-FFF2-40B4-BE49-F238E27FC236}">
                <a16:creationId xmlns:a16="http://schemas.microsoft.com/office/drawing/2014/main" id="{251C9246-FAC9-E9AC-5E49-EE1368287510}"/>
              </a:ext>
            </a:extLst>
          </p:cNvPr>
          <p:cNvSpPr/>
          <p:nvPr/>
        </p:nvSpPr>
        <p:spPr>
          <a:xfrm>
            <a:off x="4906670" y="4828032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Telepsihijatrija</a:t>
            </a:r>
            <a:endParaRPr lang="en-US" sz="1800" dirty="0"/>
          </a:p>
        </p:txBody>
      </p:sp>
      <p:sp>
        <p:nvSpPr>
          <p:cNvPr id="26" name="Text 13">
            <a:extLst>
              <a:ext uri="{FF2B5EF4-FFF2-40B4-BE49-F238E27FC236}">
                <a16:creationId xmlns:a16="http://schemas.microsoft.com/office/drawing/2014/main" id="{256875C4-C77F-8C61-2176-D88BBCE6773D}"/>
              </a:ext>
            </a:extLst>
          </p:cNvPr>
          <p:cNvSpPr/>
          <p:nvPr/>
        </p:nvSpPr>
        <p:spPr>
          <a:xfrm>
            <a:off x="4906670" y="5285232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00" i="1" dirty="0">
                <a:solidFill>
                  <a:srgbClr val="CFE9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psihijatrijska</a:t>
            </a:r>
            <a:endParaRPr lang="en-US" sz="1200" dirty="0"/>
          </a:p>
          <a:p>
            <a:pPr marL="0" indent="0" algn="ctr">
              <a:lnSpc>
                <a:spcPct val="95000"/>
              </a:lnSpc>
              <a:buNone/>
            </a:pPr>
            <a:r>
              <a:rPr lang="en-US" sz="1200" i="1" dirty="0">
                <a:solidFill>
                  <a:srgbClr val="CFE9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skrb na daljinu</a:t>
            </a:r>
            <a:endParaRPr lang="en-US" sz="1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E3587E-CAED-9B32-A853-F0607C7E92E1}"/>
              </a:ext>
            </a:extLst>
          </p:cNvPr>
          <p:cNvSpPr txBox="1"/>
          <p:nvPr/>
        </p:nvSpPr>
        <p:spPr>
          <a:xfrm>
            <a:off x="707572" y="2613844"/>
            <a:ext cx="20045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600" i="1" dirty="0">
                <a:solidFill>
                  <a:srgbClr val="595959"/>
                </a:solidFill>
              </a:rPr>
              <a:t>„prostor bez sjena“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337A133-5774-3D9E-EFD8-3D0643A1FB2C}"/>
              </a:ext>
            </a:extLst>
          </p:cNvPr>
          <p:cNvSpPr/>
          <p:nvPr/>
        </p:nvSpPr>
        <p:spPr>
          <a:xfrm>
            <a:off x="3444116" y="364663"/>
            <a:ext cx="521110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200" b="1" spc="-1" dirty="0">
                <a:solidFill>
                  <a:srgbClr val="FF0000"/>
                </a:solidFill>
                <a:latin typeface="Montserrat Classic" panose="020B0604020202020204" charset="-18"/>
                <a:cs typeface="Lucida Sans Unicode" panose="020B0602030504020204" pitchFamily="34" charset="0"/>
              </a:rPr>
              <a:t>„cyber”, „digital”, „internet”, „online”, „e-”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AC31CA2-3D7C-E9D8-14D5-7AE1797EAA2D}"/>
              </a:ext>
            </a:extLst>
          </p:cNvPr>
          <p:cNvSpPr txBox="1"/>
          <p:nvPr/>
        </p:nvSpPr>
        <p:spPr>
          <a:xfrm>
            <a:off x="9341510" y="5466772"/>
            <a:ext cx="20122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600" i="1" dirty="0">
                <a:solidFill>
                  <a:srgbClr val="595959"/>
                </a:solidFill>
              </a:rPr>
              <a:t>„medij jest poruka“</a:t>
            </a:r>
          </a:p>
        </p:txBody>
      </p:sp>
    </p:spTree>
    <p:extLst>
      <p:ext uri="{BB962C8B-B14F-4D97-AF65-F5344CB8AC3E}">
        <p14:creationId xmlns:p14="http://schemas.microsoft.com/office/powerpoint/2010/main" val="162147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C963A-82BA-F849-A4DE-92829DE2A0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2ED370D8-3A69-8A4A-9F45-5FC49EBF40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771" y="2807060"/>
            <a:ext cx="5383651" cy="1071072"/>
          </a:xfrm>
        </p:spPr>
        <p:txBody>
          <a:bodyPr>
            <a:noAutofit/>
          </a:bodyPr>
          <a:lstStyle/>
          <a:p>
            <a:pPr algn="l"/>
            <a:r>
              <a:rPr lang="en-US" sz="7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36748A-7209-9A73-F96C-1AC4E344B023}"/>
              </a:ext>
            </a:extLst>
          </p:cNvPr>
          <p:cNvSpPr txBox="1"/>
          <p:nvPr/>
        </p:nvSpPr>
        <p:spPr>
          <a:xfrm>
            <a:off x="857771" y="5170065"/>
            <a:ext cx="5115288" cy="338554"/>
          </a:xfrm>
          <a:prstGeom prst="rect">
            <a:avLst/>
          </a:prstGeom>
          <a:solidFill>
            <a:srgbClr val="E31D4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www.interregeurope.eu/</a:t>
            </a: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CARES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Obraz 1">
            <a:extLst>
              <a:ext uri="{FF2B5EF4-FFF2-40B4-BE49-F238E27FC236}">
                <a16:creationId xmlns:a16="http://schemas.microsoft.com/office/drawing/2014/main" id="{F752B7DB-F44D-4282-8A15-9CAB02349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31" y="0"/>
            <a:ext cx="6720327" cy="241386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983292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Shape 1">
            <a:extLst>
              <a:ext uri="{FF2B5EF4-FFF2-40B4-BE49-F238E27FC236}">
                <a16:creationId xmlns:a16="http://schemas.microsoft.com/office/drawing/2014/main" id="{03BB32A8-4E5C-E311-D737-74D38D3EFEC1}"/>
              </a:ext>
            </a:extLst>
          </p:cNvPr>
          <p:cNvSpPr>
            <a:spLocks/>
          </p:cNvSpPr>
          <p:nvPr/>
        </p:nvSpPr>
        <p:spPr bwMode="auto">
          <a:xfrm>
            <a:off x="1277374" y="2112246"/>
            <a:ext cx="9159875" cy="342900"/>
          </a:xfrm>
          <a:custGeom>
            <a:avLst/>
            <a:gdLst>
              <a:gd name="T0" fmla="*/ 4579553 w 9159105"/>
              <a:gd name="T1" fmla="*/ 0 h 342223"/>
              <a:gd name="T2" fmla="*/ 9159105 w 9159105"/>
              <a:gd name="T3" fmla="*/ 171112 h 342223"/>
              <a:gd name="T4" fmla="*/ 4579553 w 9159105"/>
              <a:gd name="T5" fmla="*/ 342223 h 342223"/>
              <a:gd name="T6" fmla="*/ 0 w 9159105"/>
              <a:gd name="T7" fmla="*/ 171112 h 342223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50118 w 9159105"/>
              <a:gd name="T13" fmla="*/ 50118 h 342223"/>
              <a:gd name="T14" fmla="*/ 9108987 w 9159105"/>
              <a:gd name="T15" fmla="*/ 292105 h 34222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59105" h="342223">
                <a:moveTo>
                  <a:pt x="171111" y="0"/>
                </a:moveTo>
                <a:lnTo>
                  <a:pt x="171111" y="0"/>
                </a:lnTo>
                <a:cubicBezTo>
                  <a:pt x="76609" y="0"/>
                  <a:pt x="0" y="76609"/>
                  <a:pt x="0" y="171110"/>
                </a:cubicBezTo>
                <a:lnTo>
                  <a:pt x="0" y="171111"/>
                </a:lnTo>
                <a:lnTo>
                  <a:pt x="0" y="171110"/>
                </a:lnTo>
                <a:cubicBezTo>
                  <a:pt x="0" y="265612"/>
                  <a:pt x="76609" y="342221"/>
                  <a:pt x="171110" y="342221"/>
                </a:cubicBezTo>
                <a:lnTo>
                  <a:pt x="8987994" y="342223"/>
                </a:lnTo>
                <a:lnTo>
                  <a:pt x="8987994" y="342222"/>
                </a:lnTo>
                <a:cubicBezTo>
                  <a:pt x="9082496" y="342222"/>
                  <a:pt x="9159106" y="265613"/>
                  <a:pt x="9159106" y="171112"/>
                </a:cubicBezTo>
                <a:lnTo>
                  <a:pt x="9159105" y="171111"/>
                </a:lnTo>
                <a:cubicBezTo>
                  <a:pt x="9159105" y="76609"/>
                  <a:pt x="9082495" y="0"/>
                  <a:pt x="8987993" y="0"/>
                </a:cubicBezTo>
                <a:lnTo>
                  <a:pt x="171111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CDBB92F-BA70-DECA-63A9-BF820660D2B3}"/>
              </a:ext>
            </a:extLst>
          </p:cNvPr>
          <p:cNvSpPr/>
          <p:nvPr/>
        </p:nvSpPr>
        <p:spPr>
          <a:xfrm>
            <a:off x="1985399" y="2107483"/>
            <a:ext cx="628650" cy="38417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wrap="none">
            <a:spAutoFit/>
          </a:bodyPr>
          <a:lstStyle/>
          <a:p>
            <a:pPr marL="304815" lvl="1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900" b="1" spc="-1">
                <a:solidFill>
                  <a:srgbClr val="000000"/>
                </a:solidFill>
                <a:cs typeface="Lucida Sans Unicode" pitchFamily="34"/>
              </a:rPr>
              <a:t>1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249343C-FC56-9655-2F4A-D452E1E4F497}"/>
              </a:ext>
            </a:extLst>
          </p:cNvPr>
          <p:cNvSpPr/>
          <p:nvPr/>
        </p:nvSpPr>
        <p:spPr>
          <a:xfrm>
            <a:off x="3820549" y="2072558"/>
            <a:ext cx="628650" cy="38417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wrap="none">
            <a:spAutoFit/>
          </a:bodyPr>
          <a:lstStyle/>
          <a:p>
            <a:pPr marL="304815" lvl="1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900" b="1" spc="-1">
                <a:solidFill>
                  <a:srgbClr val="000000"/>
                </a:solidFill>
                <a:cs typeface="Lucida Sans Unicode" pitchFamily="34"/>
              </a:rPr>
              <a:t>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1FD090-F18B-88BB-124A-40CEDC9A4A49}"/>
              </a:ext>
            </a:extLst>
          </p:cNvPr>
          <p:cNvSpPr/>
          <p:nvPr/>
        </p:nvSpPr>
        <p:spPr>
          <a:xfrm>
            <a:off x="5931924" y="2118596"/>
            <a:ext cx="628650" cy="3857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wrap="none">
            <a:spAutoFit/>
          </a:bodyPr>
          <a:lstStyle/>
          <a:p>
            <a:pPr marL="304815" lvl="1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900" b="1" spc="-1">
                <a:solidFill>
                  <a:srgbClr val="000000"/>
                </a:solidFill>
                <a:cs typeface="Lucida Sans Unicode" pitchFamily="34"/>
              </a:rPr>
              <a:t>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0BE64B-019A-3DCB-1A74-6A6C63BBA6EB}"/>
              </a:ext>
            </a:extLst>
          </p:cNvPr>
          <p:cNvSpPr/>
          <p:nvPr/>
        </p:nvSpPr>
        <p:spPr>
          <a:xfrm>
            <a:off x="8271899" y="2107483"/>
            <a:ext cx="628650" cy="38417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wrap="none">
            <a:spAutoFit/>
          </a:bodyPr>
          <a:lstStyle/>
          <a:p>
            <a:pPr marL="304815" lvl="1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900" b="1" spc="-1">
                <a:solidFill>
                  <a:srgbClr val="000000"/>
                </a:solidFill>
                <a:cs typeface="Lucida Sans Unicode" pitchFamily="34"/>
              </a:rPr>
              <a:t>4</a:t>
            </a:r>
          </a:p>
        </p:txBody>
      </p:sp>
      <p:cxnSp>
        <p:nvCxnSpPr>
          <p:cNvPr id="7177" name="Straight Connector 11">
            <a:extLst>
              <a:ext uri="{FF2B5EF4-FFF2-40B4-BE49-F238E27FC236}">
                <a16:creationId xmlns:a16="http://schemas.microsoft.com/office/drawing/2014/main" id="{56C84ED2-9BEE-001B-4ADC-160BCFD42A3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412437" y="1842371"/>
            <a:ext cx="0" cy="249237"/>
          </a:xfrm>
          <a:prstGeom prst="straightConnector1">
            <a:avLst/>
          </a:prstGeom>
          <a:noFill/>
          <a:ln w="634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8" name="Straight Connector 13">
            <a:extLst>
              <a:ext uri="{FF2B5EF4-FFF2-40B4-BE49-F238E27FC236}">
                <a16:creationId xmlns:a16="http://schemas.microsoft.com/office/drawing/2014/main" id="{CBC594A9-E5B3-BF1B-2469-0EAC2A7C5A9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292037" y="2536108"/>
            <a:ext cx="0" cy="436563"/>
          </a:xfrm>
          <a:prstGeom prst="straightConnector1">
            <a:avLst/>
          </a:prstGeom>
          <a:noFill/>
          <a:ln w="634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9" name="Straight Connector 15">
            <a:extLst>
              <a:ext uri="{FF2B5EF4-FFF2-40B4-BE49-F238E27FC236}">
                <a16:creationId xmlns:a16="http://schemas.microsoft.com/office/drawing/2014/main" id="{A550628E-F21E-211C-9FCC-767726A3642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385949" y="1842371"/>
            <a:ext cx="0" cy="279400"/>
          </a:xfrm>
          <a:prstGeom prst="straightConnector1">
            <a:avLst/>
          </a:prstGeom>
          <a:noFill/>
          <a:ln w="634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0" name="Straight Connector 17">
            <a:extLst>
              <a:ext uri="{FF2B5EF4-FFF2-40B4-BE49-F238E27FC236}">
                <a16:creationId xmlns:a16="http://schemas.microsoft.com/office/drawing/2014/main" id="{45647950-A3DA-DB47-4D85-74B72584939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713224" y="2504358"/>
            <a:ext cx="0" cy="358775"/>
          </a:xfrm>
          <a:prstGeom prst="straightConnector1">
            <a:avLst/>
          </a:prstGeom>
          <a:noFill/>
          <a:ln w="634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81" name="Rectangle 22">
            <a:extLst>
              <a:ext uri="{FF2B5EF4-FFF2-40B4-BE49-F238E27FC236}">
                <a16:creationId xmlns:a16="http://schemas.microsoft.com/office/drawing/2014/main" id="{1C6D63A3-A548-3D06-EC74-EB2380A71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1664" y="1305172"/>
            <a:ext cx="18095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hr-HR" altLang="en-US" sz="1600" b="1" dirty="0">
                <a:solidFill>
                  <a:srgbClr val="000000"/>
                </a:solidFill>
                <a:latin typeface="+mn-lt"/>
              </a:rPr>
              <a:t>PRIJE PANDEMIJE</a:t>
            </a:r>
          </a:p>
        </p:txBody>
      </p:sp>
      <p:sp>
        <p:nvSpPr>
          <p:cNvPr id="7182" name="Rectangle 25">
            <a:extLst>
              <a:ext uri="{FF2B5EF4-FFF2-40B4-BE49-F238E27FC236}">
                <a16:creationId xmlns:a16="http://schemas.microsoft.com/office/drawing/2014/main" id="{F6A05845-D91C-A2AA-8DEC-AD06DE61E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5883" y="1578904"/>
            <a:ext cx="197310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hr-HR" altLang="en-US" sz="1400" dirty="0">
                <a:solidFill>
                  <a:srgbClr val="000000"/>
                </a:solidFill>
                <a:latin typeface="+mn-lt"/>
              </a:rPr>
              <a:t>uobičajeni oblici skrbi</a:t>
            </a:r>
          </a:p>
        </p:txBody>
      </p:sp>
      <p:sp>
        <p:nvSpPr>
          <p:cNvPr id="7183" name="Rectangle 29">
            <a:extLst>
              <a:ext uri="{FF2B5EF4-FFF2-40B4-BE49-F238E27FC236}">
                <a16:creationId xmlns:a16="http://schemas.microsoft.com/office/drawing/2014/main" id="{0F0D81B2-00F8-7051-74A5-879B97980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4789" y="2983016"/>
            <a:ext cx="23744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/>
            <a:r>
              <a:rPr lang="hr-HR" altLang="en-US" b="1" dirty="0">
                <a:solidFill>
                  <a:srgbClr val="000000"/>
                </a:solidFill>
                <a:latin typeface="+mn-lt"/>
              </a:rPr>
              <a:t>COVID-19</a:t>
            </a:r>
          </a:p>
          <a:p>
            <a:pPr algn="ctr" eaLnBrk="1" hangingPunct="1"/>
            <a:r>
              <a:rPr lang="hr-HR" altLang="en-US" sz="1400" dirty="0">
                <a:solidFill>
                  <a:srgbClr val="000000"/>
                </a:solidFill>
                <a:latin typeface="+mn-lt"/>
              </a:rPr>
              <a:t>nužnost digitalne prilagodbe</a:t>
            </a:r>
          </a:p>
        </p:txBody>
      </p:sp>
      <p:sp>
        <p:nvSpPr>
          <p:cNvPr id="7184" name="Rectangle 31">
            <a:extLst>
              <a:ext uri="{FF2B5EF4-FFF2-40B4-BE49-F238E27FC236}">
                <a16:creationId xmlns:a16="http://schemas.microsoft.com/office/drawing/2014/main" id="{6A93E40C-6167-D4F6-97C5-0CA4EE2CC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4855" y="1265354"/>
            <a:ext cx="480218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/>
            <a:r>
              <a:rPr lang="hr-HR" altLang="en-US" sz="1600" b="1" dirty="0">
                <a:solidFill>
                  <a:srgbClr val="000000"/>
                </a:solidFill>
                <a:latin typeface="+mn-lt"/>
              </a:rPr>
              <a:t>STUDENI 2020</a:t>
            </a:r>
          </a:p>
          <a:p>
            <a:pPr algn="ctr" eaLnBrk="1" hangingPunct="1"/>
            <a:r>
              <a:rPr lang="hr-HR" altLang="en-US" sz="1400" dirty="0">
                <a:solidFill>
                  <a:srgbClr val="000000"/>
                </a:solidFill>
                <a:latin typeface="+mn-lt"/>
              </a:rPr>
              <a:t>Prvi i središnji </a:t>
            </a:r>
            <a:r>
              <a:rPr lang="hr-HR" altLang="en-US" sz="1400" dirty="0" err="1">
                <a:solidFill>
                  <a:srgbClr val="000000"/>
                </a:solidFill>
                <a:latin typeface="+mn-lt"/>
              </a:rPr>
              <a:t>telepsihijatrijski</a:t>
            </a:r>
            <a:r>
              <a:rPr lang="hr-HR" altLang="en-US" sz="1400" dirty="0">
                <a:solidFill>
                  <a:srgbClr val="000000"/>
                </a:solidFill>
                <a:latin typeface="+mn-lt"/>
              </a:rPr>
              <a:t> centar u RH</a:t>
            </a:r>
          </a:p>
        </p:txBody>
      </p:sp>
      <p:sp>
        <p:nvSpPr>
          <p:cNvPr id="7185" name="Rectangle 32">
            <a:extLst>
              <a:ext uri="{FF2B5EF4-FFF2-40B4-BE49-F238E27FC236}">
                <a16:creationId xmlns:a16="http://schemas.microsoft.com/office/drawing/2014/main" id="{C49FE641-3F84-F400-B781-EAC406446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7013" y="3002542"/>
            <a:ext cx="345241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/>
            <a:r>
              <a:rPr lang="hr-HR" altLang="en-US" sz="1600" b="1" dirty="0">
                <a:solidFill>
                  <a:srgbClr val="000000"/>
                </a:solidFill>
                <a:latin typeface="+mn-lt"/>
              </a:rPr>
              <a:t>DANAS</a:t>
            </a:r>
          </a:p>
          <a:p>
            <a:pPr algn="ctr" eaLnBrk="1" hangingPunct="1"/>
            <a:r>
              <a:rPr lang="hr-HR" altLang="en-US" sz="1400" dirty="0">
                <a:solidFill>
                  <a:srgbClr val="000000"/>
                </a:solidFill>
                <a:latin typeface="+mn-lt"/>
              </a:rPr>
              <a:t>nezaobilazan oblik skrbi i simbol </a:t>
            </a:r>
            <a:r>
              <a:rPr lang="hr-HR" altLang="en-US" sz="1400" dirty="0" err="1">
                <a:solidFill>
                  <a:srgbClr val="000000"/>
                </a:solidFill>
                <a:latin typeface="+mn-lt"/>
              </a:rPr>
              <a:t>prilagdbe</a:t>
            </a:r>
            <a:endParaRPr lang="hr-HR" altLang="en-US" sz="1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377231-63EB-E2C3-F54C-3F94EC40FB44}"/>
              </a:ext>
            </a:extLst>
          </p:cNvPr>
          <p:cNvSpPr txBox="1"/>
          <p:nvPr/>
        </p:nvSpPr>
        <p:spPr>
          <a:xfrm>
            <a:off x="162949" y="3873714"/>
            <a:ext cx="5769629" cy="1996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Početno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sustavno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uvođenje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telepsihijatrije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bilo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je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vođeno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nužnošću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–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očuvanjem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sustava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skrbi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u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izvanrednim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okolnostima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. </a:t>
            </a:r>
            <a:endParaRPr lang="hr-HR" sz="1800" dirty="0">
              <a:solidFill>
                <a:srgbClr val="504C49"/>
              </a:solidFill>
              <a:ea typeface="Source Serif 4" pitchFamily="34" charset="-122"/>
              <a:cs typeface="Source Serif 4" pitchFamily="34" charset="-120"/>
            </a:endParaRPr>
          </a:p>
          <a:p>
            <a:pPr eaLnBrk="1" fontAlgn="auto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Međutim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,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postupno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je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telepsihijatrija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prerasla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okvire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privremenih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rješenja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i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postala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sastavni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,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usustavljeni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dio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skrbi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za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psihičko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800" dirty="0" err="1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zdravlje</a:t>
            </a:r>
            <a:r>
              <a:rPr lang="en-US" sz="1800" dirty="0">
                <a:solidFill>
                  <a:srgbClr val="504C49"/>
                </a:solidFill>
                <a:ea typeface="Source Serif 4" pitchFamily="34" charset="-122"/>
                <a:cs typeface="Source Serif 4" pitchFamily="34" charset="-120"/>
              </a:rPr>
              <a:t>.</a:t>
            </a:r>
            <a:endParaRPr lang="en-US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2FF88C-75AA-9E87-4CFD-7BC72C4D5804}"/>
              </a:ext>
            </a:extLst>
          </p:cNvPr>
          <p:cNvSpPr txBox="1">
            <a:spLocks/>
          </p:cNvSpPr>
          <p:nvPr/>
        </p:nvSpPr>
        <p:spPr>
          <a:xfrm>
            <a:off x="3171259" y="376995"/>
            <a:ext cx="5521329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i="1" dirty="0"/>
              <a:t>Od</a:t>
            </a:r>
            <a:r>
              <a:rPr lang="hr-HR" b="1" i="1" dirty="0"/>
              <a:t> nužnosti </a:t>
            </a:r>
            <a:r>
              <a:rPr lang="hr-HR" i="1" dirty="0"/>
              <a:t>do</a:t>
            </a:r>
            <a:r>
              <a:rPr lang="hr-HR" b="1" i="1" dirty="0"/>
              <a:t> izbora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923A42-E859-2421-DAC8-F0EF926DA7FF}"/>
              </a:ext>
            </a:extLst>
          </p:cNvPr>
          <p:cNvSpPr txBox="1"/>
          <p:nvPr/>
        </p:nvSpPr>
        <p:spPr>
          <a:xfrm>
            <a:off x="6096000" y="3922241"/>
            <a:ext cx="6096000" cy="1358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Time se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ovaj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oblik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skrbi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premjestio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iz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područja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E2513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nužnosti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u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područje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E2513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svjesnog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E2513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E2513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izbora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usklađenog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potrebama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vrijednostima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pojedinaca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zajednice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čineći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ju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bližom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dostupnijom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ali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prilagodljivijom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4C49"/>
                </a:solidFill>
                <a:effectLst/>
                <a:uLnTx/>
                <a:uFillTx/>
                <a:latin typeface="Aptos" panose="020B0004020202020204" pitchFamily="34" charset="0"/>
                <a:ea typeface="Source Serif 4" pitchFamily="34" charset="-122"/>
                <a:cs typeface="Source Serif 4" pitchFamily="34" charset="-120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E0F257-27F8-4BE6-5E04-A738AB5F9A31}"/>
              </a:ext>
            </a:extLst>
          </p:cNvPr>
          <p:cNvSpPr txBox="1"/>
          <p:nvPr/>
        </p:nvSpPr>
        <p:spPr>
          <a:xfrm>
            <a:off x="1458547" y="6067220"/>
            <a:ext cx="9575404" cy="405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1800" b="1" dirty="0" err="1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nije</a:t>
            </a:r>
            <a:r>
              <a:rPr lang="en-US" sz="1800" b="1" dirty="0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b="1" dirty="0" err="1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nastala</a:t>
            </a:r>
            <a:r>
              <a:rPr lang="en-US" sz="1800" b="1" dirty="0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b="1" dirty="0" err="1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izvan</a:t>
            </a:r>
            <a:r>
              <a:rPr lang="en-US" sz="1800" b="1" dirty="0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b="1" dirty="0" err="1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njezina</a:t>
            </a:r>
            <a:r>
              <a:rPr lang="en-US" sz="1800" b="1" dirty="0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b="1" dirty="0" err="1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dotadašnjeg</a:t>
            </a:r>
            <a:r>
              <a:rPr lang="hr-HR" sz="1800" b="1" dirty="0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 (povijesnog)</a:t>
            </a:r>
            <a:r>
              <a:rPr lang="en-US" sz="1800" b="1" dirty="0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b="1" dirty="0" err="1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razvojnog</a:t>
            </a:r>
            <a:r>
              <a:rPr lang="en-US" sz="1800" b="1" dirty="0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b="1" dirty="0" err="1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smjera</a:t>
            </a:r>
            <a:r>
              <a:rPr lang="en-US" sz="1800" b="1" dirty="0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, </a:t>
            </a:r>
            <a:r>
              <a:rPr lang="en-US" sz="1800" b="1" dirty="0" err="1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nego</a:t>
            </a:r>
            <a:r>
              <a:rPr lang="en-US" sz="1800" b="1" dirty="0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b="1" dirty="0" err="1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upravo</a:t>
            </a:r>
            <a:r>
              <a:rPr lang="en-US" sz="1800" b="1" dirty="0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b="1" dirty="0" err="1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iz</a:t>
            </a:r>
            <a:r>
              <a:rPr lang="en-US" sz="1800" b="1" dirty="0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b="1" dirty="0" err="1">
                <a:solidFill>
                  <a:srgbClr val="0D7377"/>
                </a:solidFill>
                <a:ea typeface="Calibri" pitchFamily="34" charset="-122"/>
                <a:cs typeface="Calibri" pitchFamily="34" charset="-120"/>
              </a:rPr>
              <a:t>njega</a:t>
            </a:r>
            <a:endParaRPr lang="en-US" sz="1800" dirty="0"/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7">
            <a:extLst>
              <a:ext uri="{FF2B5EF4-FFF2-40B4-BE49-F238E27FC236}">
                <a16:creationId xmlns:a16="http://schemas.microsoft.com/office/drawing/2014/main" id="{8309EA98-5B8C-5C42-C948-D33E89CAC2F7}"/>
              </a:ext>
            </a:extLst>
          </p:cNvPr>
          <p:cNvSpPr>
            <a:spLocks/>
          </p:cNvSpPr>
          <p:nvPr/>
        </p:nvSpPr>
        <p:spPr bwMode="auto">
          <a:xfrm>
            <a:off x="-2217738" y="-1169988"/>
            <a:ext cx="4049713" cy="0"/>
          </a:xfrm>
          <a:custGeom>
            <a:avLst/>
            <a:gdLst>
              <a:gd name="T0" fmla="*/ 2024857 w 4050325"/>
              <a:gd name="T1" fmla="*/ 4049713 w 4050325"/>
              <a:gd name="T2" fmla="*/ 2024857 w 4050325"/>
              <a:gd name="T3" fmla="*/ 0 w 4050325"/>
              <a:gd name="T4" fmla="*/ 0 w 4050325"/>
              <a:gd name="T5" fmla="*/ 4049713 w 4050325"/>
              <a:gd name="T6" fmla="*/ 17694720 60000 65536"/>
              <a:gd name="T7" fmla="*/ 0 60000 65536"/>
              <a:gd name="T8" fmla="*/ 5898240 60000 65536"/>
              <a:gd name="T9" fmla="*/ 11796480 60000 65536"/>
              <a:gd name="T10" fmla="*/ 5898240 60000 65536"/>
              <a:gd name="T11" fmla="*/ 17694720 60000 65536"/>
              <a:gd name="T12" fmla="*/ 0 w 4050325"/>
              <a:gd name="T13" fmla="*/ 4050325 w 4050325"/>
            </a:gdLst>
            <a:ahLst/>
            <a:cxnLst>
              <a:cxn ang="T6">
                <a:pos x="T0" y="0"/>
              </a:cxn>
              <a:cxn ang="T7">
                <a:pos x="T1" y="0"/>
              </a:cxn>
              <a:cxn ang="T8">
                <a:pos x="T2" y="0"/>
              </a:cxn>
              <a:cxn ang="T9">
                <a:pos x="T3" y="0"/>
              </a:cxn>
              <a:cxn ang="T10">
                <a:pos x="T4" y="0"/>
              </a:cxn>
              <a:cxn ang="T11">
                <a:pos x="T5" y="0"/>
              </a:cxn>
            </a:cxnLst>
            <a:rect l="T12" t="0" r="T13" b="0"/>
            <a:pathLst>
              <a:path w="4050325">
                <a:moveTo>
                  <a:pt x="0" y="0"/>
                </a:moveTo>
                <a:lnTo>
                  <a:pt x="4050325" y="1"/>
                </a:lnTo>
              </a:path>
            </a:pathLst>
          </a:custGeom>
          <a:noFill/>
          <a:ln w="38103" cap="flat">
            <a:solidFill>
              <a:srgbClr val="00204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" name="Chart 6">
            <a:extLst>
              <a:ext uri="{FF2B5EF4-FFF2-40B4-BE49-F238E27FC236}">
                <a16:creationId xmlns:a16="http://schemas.microsoft.com/office/drawing/2014/main" id="{0AE04454-8E80-8567-670D-FEEDBE95A8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8270064"/>
              </p:ext>
            </p:extLst>
          </p:nvPr>
        </p:nvGraphicFramePr>
        <p:xfrm>
          <a:off x="677333" y="428979"/>
          <a:ext cx="11029245" cy="608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85800" y="603250"/>
            <a:ext cx="10744200" cy="624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206"/>
              </a:lnSpc>
            </a:pPr>
            <a:r>
              <a:rPr lang="hr-HR" sz="3666" spc="630" dirty="0">
                <a:solidFill>
                  <a:srgbClr val="00204B"/>
                </a:solidFill>
                <a:latin typeface="Montserrat Classic"/>
              </a:rPr>
              <a:t>DOBRO i LOŠE - </a:t>
            </a:r>
            <a:r>
              <a:rPr lang="hr-HR" sz="3666" b="1" spc="630" dirty="0">
                <a:solidFill>
                  <a:srgbClr val="00204B"/>
                </a:solidFill>
                <a:latin typeface="Montserrat Classic"/>
              </a:rPr>
              <a:t>uobičajenog</a:t>
            </a:r>
            <a:endParaRPr lang="en-US" sz="3666" b="1" spc="630" dirty="0">
              <a:solidFill>
                <a:srgbClr val="00204B"/>
              </a:solidFill>
              <a:latin typeface="Montserrat Classic"/>
            </a:endParaRPr>
          </a:p>
        </p:txBody>
      </p:sp>
      <p:sp>
        <p:nvSpPr>
          <p:cNvPr id="23" name="AutoShape 7"/>
          <p:cNvSpPr/>
          <p:nvPr/>
        </p:nvSpPr>
        <p:spPr>
          <a:xfrm>
            <a:off x="685800" y="1428349"/>
            <a:ext cx="4328160" cy="0"/>
          </a:xfrm>
          <a:prstGeom prst="line">
            <a:avLst/>
          </a:prstGeom>
          <a:ln w="38100" cap="flat">
            <a:solidFill>
              <a:srgbClr val="0020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CustomShape 2"/>
          <p:cNvSpPr/>
          <p:nvPr/>
        </p:nvSpPr>
        <p:spPr>
          <a:xfrm>
            <a:off x="215536" y="1735981"/>
            <a:ext cx="5539449" cy="45289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0000" tIns="30000" rIns="60000" bIns="30000">
            <a:normAutofit/>
          </a:bodyPr>
          <a:lstStyle/>
          <a:p>
            <a:pPr marL="228611" indent="-228611">
              <a:buFont typeface="Arial" panose="020B0604020202020204" pitchFamily="34" charset="0"/>
              <a:buChar char="•"/>
            </a:pPr>
            <a:r>
              <a:rPr lang="hr-HR" sz="2200" spc="-1" dirty="0">
                <a:solidFill>
                  <a:srgbClr val="000000"/>
                </a:solidFill>
                <a:latin typeface="Montserrat" panose="020B0604020202020204" charset="-18"/>
                <a:cs typeface="Lucida Sans Unicode" panose="020B0602030504020204" pitchFamily="34" charset="0"/>
              </a:rPr>
              <a:t>uspješna (</a:t>
            </a:r>
            <a:r>
              <a:rPr lang="hr-HR" sz="2200" i="1" spc="-1" dirty="0">
                <a:solidFill>
                  <a:srgbClr val="000000"/>
                </a:solidFill>
                <a:latin typeface="Montserrat" panose="020B0604020202020204" charset="-18"/>
                <a:cs typeface="Lucida Sans Unicode" panose="020B0602030504020204" pitchFamily="34" charset="0"/>
              </a:rPr>
              <a:t>effective</a:t>
            </a:r>
            <a:r>
              <a:rPr lang="hr-HR" sz="2200" spc="-1" dirty="0">
                <a:solidFill>
                  <a:srgbClr val="000000"/>
                </a:solidFill>
                <a:latin typeface="Montserrat" panose="020B0604020202020204" charset="-18"/>
                <a:cs typeface="Lucida Sans Unicode" panose="020B0602030504020204" pitchFamily="34" charset="0"/>
              </a:rPr>
              <a:t>)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hr-HR" sz="2200" spc="-1" dirty="0">
                <a:solidFill>
                  <a:srgbClr val="000000"/>
                </a:solidFill>
                <a:latin typeface="Montserrat" panose="020B0604020202020204" charset="-18"/>
                <a:cs typeface="Lucida Sans Unicode" panose="020B0602030504020204" pitchFamily="34" charset="0"/>
              </a:rPr>
              <a:t>učinkovita (</a:t>
            </a:r>
            <a:r>
              <a:rPr lang="hr-HR" sz="2200" i="1" spc="-1" dirty="0">
                <a:solidFill>
                  <a:srgbClr val="000000"/>
                </a:solidFill>
                <a:latin typeface="Montserrat" panose="020B0604020202020204" charset="-18"/>
                <a:cs typeface="Lucida Sans Unicode" panose="020B0602030504020204" pitchFamily="34" charset="0"/>
              </a:rPr>
              <a:t>efficient</a:t>
            </a:r>
            <a:r>
              <a:rPr lang="hr-HR" sz="2200" spc="-1" dirty="0">
                <a:solidFill>
                  <a:srgbClr val="000000"/>
                </a:solidFill>
                <a:latin typeface="Montserrat" panose="020B0604020202020204" charset="-18"/>
                <a:cs typeface="Lucida Sans Unicode" panose="020B0602030504020204" pitchFamily="34" charset="0"/>
              </a:rPr>
              <a:t>)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hr-HR" sz="2200" spc="-1" dirty="0">
                <a:solidFill>
                  <a:srgbClr val="000000"/>
                </a:solidFill>
                <a:latin typeface="Montserrat" panose="020B0604020202020204" charset="-18"/>
                <a:cs typeface="Lucida Sans Unicode" panose="020B0602030504020204" pitchFamily="34" charset="0"/>
              </a:rPr>
              <a:t>djelotvorna (</a:t>
            </a:r>
            <a:r>
              <a:rPr lang="hr-HR" sz="2200" i="1" spc="-1" dirty="0">
                <a:solidFill>
                  <a:srgbClr val="000000"/>
                </a:solidFill>
                <a:latin typeface="Montserrat" panose="020B0604020202020204" charset="-18"/>
                <a:cs typeface="Lucida Sans Unicode" panose="020B0602030504020204" pitchFamily="34" charset="0"/>
              </a:rPr>
              <a:t>efficacious</a:t>
            </a:r>
            <a:r>
              <a:rPr lang="hr-HR" sz="2200" spc="-1" dirty="0">
                <a:solidFill>
                  <a:srgbClr val="000000"/>
                </a:solidFill>
                <a:latin typeface="Montserrat" panose="020B0604020202020204" charset="-18"/>
                <a:cs typeface="Lucida Sans Unicode" panose="020B0602030504020204" pitchFamily="34" charset="0"/>
              </a:rPr>
              <a:t>)</a:t>
            </a:r>
          </a:p>
          <a:p>
            <a:pPr marL="609631" lvl="2"/>
            <a:endParaRPr lang="hr-HR" sz="1467" spc="-1" dirty="0">
              <a:solidFill>
                <a:srgbClr val="000000"/>
              </a:solidFill>
              <a:latin typeface="Montserrat" panose="020B0604020202020204" charset="-18"/>
              <a:ea typeface="DejaVu Sans"/>
              <a:cs typeface="Lucida Sans Unicode" panose="020B0602030504020204" pitchFamily="34" charset="0"/>
            </a:endParaRPr>
          </a:p>
          <a:p>
            <a:pPr marL="1143057" lvl="3" indent="-228611">
              <a:buFont typeface="Arial" panose="020B0604020202020204" pitchFamily="34" charset="0"/>
              <a:buChar char="•"/>
            </a:pPr>
            <a:r>
              <a:rPr lang="hr-HR" sz="1733" dirty="0">
                <a:latin typeface="Montserrat" panose="020B0604020202020204" charset="-18"/>
                <a:cs typeface="Lucida Sans Unicode" panose="020B0602030504020204" pitchFamily="34" charset="0"/>
              </a:rPr>
              <a:t>može doprinijeti:</a:t>
            </a:r>
          </a:p>
          <a:p>
            <a:pPr marL="1447872" lvl="4" indent="-228611">
              <a:buFont typeface="Arial" panose="020B0604020202020204" pitchFamily="34" charset="0"/>
              <a:buChar char="•"/>
            </a:pPr>
            <a:r>
              <a:rPr lang="hr-HR" sz="1600" dirty="0">
                <a:latin typeface="Montserrat" panose="020B0604020202020204" charset="-18"/>
                <a:cs typeface="Lucida Sans Unicode" panose="020B0602030504020204" pitchFamily="34" charset="0"/>
              </a:rPr>
              <a:t>dostupnosti</a:t>
            </a:r>
          </a:p>
          <a:p>
            <a:pPr marL="1447872" lvl="4" indent="-228611">
              <a:buFont typeface="Arial" panose="020B0604020202020204" pitchFamily="34" charset="0"/>
              <a:buChar char="•"/>
            </a:pPr>
            <a:r>
              <a:rPr lang="hr-HR" sz="1600" dirty="0">
                <a:latin typeface="Montserrat" panose="020B0604020202020204" charset="-18"/>
                <a:cs typeface="Lucida Sans Unicode" panose="020B0602030504020204" pitchFamily="34" charset="0"/>
              </a:rPr>
              <a:t>usklađenosti</a:t>
            </a:r>
          </a:p>
          <a:p>
            <a:pPr marL="1447872" lvl="4" indent="-228611">
              <a:buFont typeface="Arial" panose="020B0604020202020204" pitchFamily="34" charset="0"/>
              <a:buChar char="•"/>
            </a:pPr>
            <a:r>
              <a:rPr lang="hr-HR" sz="1600" dirty="0">
                <a:latin typeface="Montserrat" panose="020B0604020202020204" charset="-18"/>
                <a:cs typeface="Lucida Sans Unicode" panose="020B0602030504020204" pitchFamily="34" charset="0"/>
              </a:rPr>
              <a:t>kakvoći</a:t>
            </a:r>
          </a:p>
          <a:p>
            <a:pPr marL="1447872" lvl="4" indent="-228611">
              <a:buFont typeface="Arial" panose="020B0604020202020204" pitchFamily="34" charset="0"/>
              <a:buChar char="•"/>
            </a:pPr>
            <a:r>
              <a:rPr lang="hr-HR" sz="1600" dirty="0">
                <a:latin typeface="Montserrat" panose="020B0604020202020204" charset="-18"/>
                <a:cs typeface="Lucida Sans Unicode" panose="020B0602030504020204" pitchFamily="34" charset="0"/>
              </a:rPr>
              <a:t>sigurnosti</a:t>
            </a:r>
          </a:p>
          <a:p>
            <a:pPr marL="1447872" lvl="4" indent="-228611">
              <a:buFont typeface="Arial" panose="020B0604020202020204" pitchFamily="34" charset="0"/>
              <a:buChar char="•"/>
            </a:pPr>
            <a:r>
              <a:rPr lang="hr-HR" sz="1600" dirty="0">
                <a:latin typeface="Montserrat" panose="020B0604020202020204" charset="-18"/>
                <a:cs typeface="Lucida Sans Unicode" panose="020B0602030504020204" pitchFamily="34" charset="0"/>
              </a:rPr>
              <a:t>cjelovitosti </a:t>
            </a:r>
          </a:p>
          <a:p>
            <a:pPr marL="1447872" lvl="4" indent="-228611">
              <a:buFont typeface="Arial" panose="020B0604020202020204" pitchFamily="34" charset="0"/>
              <a:buChar char="•"/>
            </a:pPr>
            <a:r>
              <a:rPr lang="hr-HR" sz="1600" dirty="0">
                <a:latin typeface="Montserrat" panose="020B0604020202020204" charset="-18"/>
                <a:cs typeface="Lucida Sans Unicode" panose="020B0602030504020204" pitchFamily="34" charset="0"/>
              </a:rPr>
              <a:t>sveobuhvatnosti</a:t>
            </a:r>
          </a:p>
          <a:p>
            <a:pPr marL="1447872" lvl="4" indent="-228611">
              <a:buFont typeface="Arial" panose="020B0604020202020204" pitchFamily="34" charset="0"/>
              <a:buChar char="•"/>
            </a:pPr>
            <a:endParaRPr lang="hr-HR" sz="1600" spc="-1" dirty="0">
              <a:solidFill>
                <a:srgbClr val="000000"/>
              </a:solidFill>
              <a:latin typeface="Montserrat" panose="020B0604020202020204" charset="-18"/>
              <a:ea typeface="DejaVu Sans"/>
              <a:cs typeface="Lucida Sans Unicode" panose="020B0602030504020204" pitchFamily="34" charset="0"/>
            </a:endParaRPr>
          </a:p>
          <a:p>
            <a:pPr marL="1447872" lvl="4" indent="-228611">
              <a:buFont typeface="Arial" panose="020B0604020202020204" pitchFamily="34" charset="0"/>
              <a:buChar char="•"/>
            </a:pPr>
            <a:r>
              <a:rPr lang="hr-HR" sz="1600" b="1" spc="-1" dirty="0">
                <a:solidFill>
                  <a:srgbClr val="00B050"/>
                </a:solidFill>
                <a:latin typeface="Montserrat" panose="020B0604020202020204" charset="-18"/>
                <a:ea typeface="DejaVu Sans"/>
                <a:cs typeface="Lucida Sans Unicode" panose="020B0602030504020204" pitchFamily="34" charset="0"/>
              </a:rPr>
              <a:t>bliža, manje opterećujuća, ugodnija</a:t>
            </a:r>
          </a:p>
          <a:p>
            <a:pPr>
              <a:lnSpc>
                <a:spcPct val="100000"/>
              </a:lnSpc>
            </a:pPr>
            <a:endParaRPr lang="hr-HR" sz="2067" spc="-1" dirty="0">
              <a:solidFill>
                <a:srgbClr val="000000"/>
              </a:solidFill>
              <a:latin typeface="Montserrat" panose="020B0604020202020204" charset="-18"/>
              <a:ea typeface="DejaVu Sans"/>
              <a:cs typeface="Lucida Sans Unicode" panose="020B0602030504020204" pitchFamily="34" charset="0"/>
            </a:endParaRPr>
          </a:p>
          <a:p>
            <a:pPr lvl="1"/>
            <a:endParaRPr lang="hr-HR" sz="1467" spc="-1" dirty="0">
              <a:solidFill>
                <a:srgbClr val="000000"/>
              </a:solidFill>
              <a:latin typeface="Lucida Sans Unicode" panose="020B0602030504020204" pitchFamily="34" charset="0"/>
              <a:ea typeface="DejaVu Sans"/>
              <a:cs typeface="Lucida Sans Unicode" panose="020B0602030504020204" pitchFamily="34" charset="0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endParaRPr lang="hr-HR" sz="1467" spc="-1" dirty="0">
              <a:solidFill>
                <a:srgbClr val="000000"/>
              </a:solidFill>
              <a:latin typeface="Lucida Sans Unicode" panose="020B0602030504020204" pitchFamily="34" charset="0"/>
              <a:ea typeface="DejaVu Sans"/>
              <a:cs typeface="Lucida Sans Unicode" panose="020B060203050402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4165B7B-5459-4F5D-6524-71F70E0BEB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112848"/>
              </p:ext>
            </p:extLst>
          </p:nvPr>
        </p:nvGraphicFramePr>
        <p:xfrm>
          <a:off x="5754986" y="1908655"/>
          <a:ext cx="6307743" cy="4086738"/>
        </p:xfrm>
        <a:graphic>
          <a:graphicData uri="http://schemas.openxmlformats.org/drawingml/2006/table">
            <a:tbl>
              <a:tblPr firstRow="1" firstCol="1" bandRow="1"/>
              <a:tblGrid>
                <a:gridCol w="2107902">
                  <a:extLst>
                    <a:ext uri="{9D8B030D-6E8A-4147-A177-3AD203B41FA5}">
                      <a16:colId xmlns:a16="http://schemas.microsoft.com/office/drawing/2014/main" val="1299230504"/>
                    </a:ext>
                  </a:extLst>
                </a:gridCol>
                <a:gridCol w="4199841">
                  <a:extLst>
                    <a:ext uri="{9D8B030D-6E8A-4147-A177-3AD203B41FA5}">
                      <a16:colId xmlns:a16="http://schemas.microsoft.com/office/drawing/2014/main" val="860952096"/>
                    </a:ext>
                  </a:extLst>
                </a:gridCol>
              </a:tblGrid>
              <a:tr h="601691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600" b="1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Izazovi sigurnosti</a:t>
                      </a:r>
                      <a:endParaRPr lang="en-US" sz="1600" b="1" dirty="0">
                        <a:effectLst/>
                        <a:latin typeface="Montserrat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600" b="1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Montserrat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Upravljanje sigurnošću podataka te izazovi privatnosti i povjerljivosti</a:t>
                      </a:r>
                      <a:endParaRPr lang="en-US" sz="1600" dirty="0">
                        <a:effectLst/>
                        <a:latin typeface="Montserrat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48572"/>
                  </a:ext>
                </a:extLst>
              </a:tr>
              <a:tr h="2895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Vještine i stručnosti</a:t>
                      </a:r>
                      <a:endParaRPr lang="en-US" sz="1600" dirty="0">
                        <a:effectLst/>
                        <a:latin typeface="Montserrat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4812637"/>
                  </a:ext>
                </a:extLst>
              </a:tr>
              <a:tr h="2967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Granice skrbi i odgovornosti</a:t>
                      </a:r>
                      <a:endParaRPr lang="en-US" sz="1600" dirty="0">
                        <a:effectLst/>
                        <a:latin typeface="Montserrat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9524720"/>
                  </a:ext>
                </a:extLst>
              </a:tr>
              <a:tr h="601691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600" b="1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Izazovi učinkovitosti</a:t>
                      </a:r>
                      <a:endParaRPr lang="en-US" sz="1600" b="1" dirty="0">
                        <a:effectLst/>
                        <a:latin typeface="Montserrat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Prihvatljivost (</a:t>
                      </a:r>
                      <a:r>
                        <a:rPr lang="hr-HR" sz="1600" i="1" dirty="0" err="1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acceptability</a:t>
                      </a:r>
                      <a:r>
                        <a:rPr lang="hr-HR" sz="1600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i prikladnost (</a:t>
                      </a:r>
                      <a:r>
                        <a:rPr lang="hr-HR" sz="1600" i="1" dirty="0" err="1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appropriateness</a:t>
                      </a:r>
                      <a:r>
                        <a:rPr lang="hr-HR" sz="1600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 dirty="0">
                        <a:effectLst/>
                        <a:latin typeface="Montserrat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8072545"/>
                  </a:ext>
                </a:extLst>
              </a:tr>
              <a:tr h="2895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Djelotvornost (</a:t>
                      </a:r>
                      <a:r>
                        <a:rPr lang="hr-HR" sz="1600" i="1" dirty="0" err="1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efficacy</a:t>
                      </a:r>
                      <a:r>
                        <a:rPr lang="hr-HR" sz="1600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hr-HR" sz="1600" i="1" dirty="0" err="1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effectiveness</a:t>
                      </a:r>
                      <a:r>
                        <a:rPr lang="hr-HR" sz="1600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</a:t>
                      </a:r>
                      <a:endParaRPr lang="en-US" sz="1600" dirty="0">
                        <a:effectLst/>
                        <a:latin typeface="Montserrat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9465796"/>
                  </a:ext>
                </a:extLst>
              </a:tr>
              <a:tr h="2895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Iskoristivost (</a:t>
                      </a:r>
                      <a:r>
                        <a:rPr lang="hr-HR" sz="1600" i="1" dirty="0" err="1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cost-efficiency</a:t>
                      </a:r>
                      <a:r>
                        <a:rPr lang="hr-HR" sz="1600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 dirty="0">
                        <a:effectLst/>
                        <a:latin typeface="Montserrat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5915545"/>
                  </a:ext>
                </a:extLst>
              </a:tr>
              <a:tr h="289551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600" b="1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Izazovi izvedivosti (</a:t>
                      </a:r>
                      <a:r>
                        <a:rPr lang="hr-HR" sz="1600" b="1" i="1" dirty="0" err="1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feasibility</a:t>
                      </a:r>
                      <a:r>
                        <a:rPr lang="hr-HR" sz="1600" b="1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i održivosti (</a:t>
                      </a:r>
                      <a:r>
                        <a:rPr lang="hr-HR" sz="1600" b="1" i="1" dirty="0" err="1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sustainability</a:t>
                      </a:r>
                      <a:r>
                        <a:rPr lang="hr-HR" sz="1600" b="1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 b="1" dirty="0">
                        <a:effectLst/>
                        <a:latin typeface="Montserrat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Pravni i stručni okvir</a:t>
                      </a:r>
                      <a:endParaRPr lang="en-US" sz="1600" dirty="0">
                        <a:effectLst/>
                        <a:latin typeface="Montserrat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8540079"/>
                  </a:ext>
                </a:extLst>
              </a:tr>
              <a:tr h="2895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Pravednost</a:t>
                      </a:r>
                      <a:endParaRPr lang="en-US" sz="1600" dirty="0">
                        <a:effectLst/>
                        <a:latin typeface="Montserrat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6217226"/>
                  </a:ext>
                </a:extLst>
              </a:tr>
              <a:tr h="6468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Integracija u sustav skrbi</a:t>
                      </a:r>
                      <a:endParaRPr lang="en-US" sz="1600" dirty="0">
                        <a:effectLst/>
                        <a:latin typeface="Montserrat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730642"/>
                  </a:ext>
                </a:extLst>
              </a:tr>
            </a:tbl>
          </a:graphicData>
        </a:graphic>
      </p:graphicFrame>
      <p:sp>
        <p:nvSpPr>
          <p:cNvPr id="11" name="Text 13"/>
          <p:cNvSpPr/>
          <p:nvPr/>
        </p:nvSpPr>
        <p:spPr>
          <a:xfrm>
            <a:off x="993295" y="6248109"/>
            <a:ext cx="979662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b="1" i="1" dirty="0" err="1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ravnotež</a:t>
            </a:r>
            <a:r>
              <a:rPr lang="hr-HR" sz="2000" b="1" i="1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a</a:t>
            </a:r>
            <a:r>
              <a:rPr lang="en-US" sz="2000" b="1" i="1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2000" i="1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između</a:t>
            </a:r>
            <a:r>
              <a:rPr lang="en-US" sz="2000" b="1" i="1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koristi i opasnosti, </a:t>
            </a:r>
            <a:r>
              <a:rPr lang="en-US" sz="2000" i="1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između</a:t>
            </a:r>
            <a:r>
              <a:rPr lang="en-US" sz="2000" b="1" i="1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„prisustva" i „udaljenosti".</a:t>
            </a:r>
            <a:endParaRPr lang="en-US" sz="2000" b="1" i="1" dirty="0"/>
          </a:p>
        </p:txBody>
      </p:sp>
    </p:spTree>
    <p:extLst>
      <p:ext uri="{BB962C8B-B14F-4D97-AF65-F5344CB8AC3E}">
        <p14:creationId xmlns:p14="http://schemas.microsoft.com/office/powerpoint/2010/main" val="2124232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0">
            <a:extLst>
              <a:ext uri="{FF2B5EF4-FFF2-40B4-BE49-F238E27FC236}">
                <a16:creationId xmlns:a16="http://schemas.microsoft.com/office/drawing/2014/main" id="{EA568C82-18F2-C272-F317-798E298B0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8" y="401638"/>
            <a:ext cx="630555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850"/>
              </a:lnSpc>
            </a:pPr>
            <a:r>
              <a:rPr lang="hr-HR" sz="4000" dirty="0"/>
              <a:t>Temeljni razvojni rad</a:t>
            </a:r>
            <a:endParaRPr lang="en-US" altLang="en-US" sz="39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FB774A1-19F8-410C-2418-3C171411A643}"/>
              </a:ext>
            </a:extLst>
          </p:cNvPr>
          <p:cNvSpPr/>
          <p:nvPr/>
        </p:nvSpPr>
        <p:spPr>
          <a:xfrm>
            <a:off x="755729" y="5272516"/>
            <a:ext cx="7257353" cy="635000"/>
          </a:xfrm>
          <a:prstGeom prst="rect">
            <a:avLst/>
          </a:prstGeom>
          <a:noFill/>
          <a:ln/>
        </p:spPr>
        <p:txBody>
          <a:bodyPr lIns="0" tIns="0" rIns="0" bIns="0"/>
          <a:lstStyle/>
          <a:p>
            <a:pPr algn="ctr" eaLnBrk="1" fontAlgn="auto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Klinika je, u suradnji sa svim ključnim dionicima sustava, predložila niz stručnih i etičkih smjernica i postupaka koji osiguravaju kvalitetu i sigurnost telepsihijatrijske skrbi.</a:t>
            </a:r>
            <a:endParaRPr lang="en-US" sz="1550" dirty="0">
              <a:latin typeface="+mn-lt"/>
            </a:endParaRPr>
          </a:p>
        </p:txBody>
      </p:sp>
      <p:sp>
        <p:nvSpPr>
          <p:cNvPr id="12292" name="Shape 2">
            <a:extLst>
              <a:ext uri="{FF2B5EF4-FFF2-40B4-BE49-F238E27FC236}">
                <a16:creationId xmlns:a16="http://schemas.microsoft.com/office/drawing/2014/main" id="{72CE01CA-51BD-7668-F829-FFE89CB11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035" y="1363234"/>
            <a:ext cx="3717582" cy="1506537"/>
          </a:xfrm>
          <a:prstGeom prst="roundRect">
            <a:avLst>
              <a:gd name="adj" fmla="val 7282"/>
            </a:avLst>
          </a:prstGeom>
          <a:solidFill>
            <a:srgbClr val="FFFFFF"/>
          </a:solidFill>
          <a:ln w="22860">
            <a:solidFill>
              <a:srgbClr val="D8D4D4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3" name="Shape 3">
            <a:extLst>
              <a:ext uri="{FF2B5EF4-FFF2-40B4-BE49-F238E27FC236}">
                <a16:creationId xmlns:a16="http://schemas.microsoft.com/office/drawing/2014/main" id="{29A7A5BD-5165-3084-AB2D-A83472E79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09" y="1363234"/>
            <a:ext cx="79813" cy="1506537"/>
          </a:xfrm>
          <a:prstGeom prst="roundRect">
            <a:avLst>
              <a:gd name="adj" fmla="val 32560"/>
            </a:avLst>
          </a:prstGeom>
          <a:solidFill>
            <a:srgbClr val="3E25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D9DBF75-FCDE-C3BF-D8F1-DA197E463389}"/>
              </a:ext>
            </a:extLst>
          </p:cNvPr>
          <p:cNvSpPr/>
          <p:nvPr/>
        </p:nvSpPr>
        <p:spPr>
          <a:xfrm>
            <a:off x="447548" y="1585484"/>
            <a:ext cx="2187142" cy="309562"/>
          </a:xfrm>
          <a:prstGeom prst="rect">
            <a:avLst/>
          </a:prstGeom>
          <a:noFill/>
          <a:ln/>
        </p:spPr>
        <p:txBody>
          <a:bodyPr wrap="none" lIns="0" tIns="0" rIns="0" bIns="0"/>
          <a:lstStyle/>
          <a:p>
            <a:pPr eaLnBrk="1" fontAlgn="auto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Tehnički uvjeti</a:t>
            </a:r>
            <a:endParaRPr lang="en-US" sz="1950" dirty="0">
              <a:latin typeface="+mn-lt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1C950C3C-CC66-E76F-1AB4-4A5C39AC1B33}"/>
              </a:ext>
            </a:extLst>
          </p:cNvPr>
          <p:cNvSpPr/>
          <p:nvPr/>
        </p:nvSpPr>
        <p:spPr>
          <a:xfrm>
            <a:off x="447547" y="2014109"/>
            <a:ext cx="3266711" cy="635000"/>
          </a:xfrm>
          <a:prstGeom prst="rect">
            <a:avLst/>
          </a:prstGeom>
          <a:noFill/>
          <a:ln/>
        </p:spPr>
        <p:txBody>
          <a:bodyPr lIns="0" tIns="0" rIns="0" bIns="0"/>
          <a:lstStyle/>
          <a:p>
            <a:pPr eaLnBrk="1" fontAlgn="auto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Osnovni tehnički zahtjevi za pružanje digitalne skrbi</a:t>
            </a:r>
            <a:endParaRPr lang="en-US" sz="1550" dirty="0">
              <a:latin typeface="+mn-lt"/>
            </a:endParaRPr>
          </a:p>
        </p:txBody>
      </p:sp>
      <p:sp>
        <p:nvSpPr>
          <p:cNvPr id="12296" name="Shape 6">
            <a:extLst>
              <a:ext uri="{FF2B5EF4-FFF2-40B4-BE49-F238E27FC236}">
                <a16:creationId xmlns:a16="http://schemas.microsoft.com/office/drawing/2014/main" id="{0ECFA45C-40F4-C3AD-F35E-566FC235B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5501" y="1783921"/>
            <a:ext cx="3717581" cy="1506538"/>
          </a:xfrm>
          <a:prstGeom prst="roundRect">
            <a:avLst>
              <a:gd name="adj" fmla="val 7282"/>
            </a:avLst>
          </a:prstGeom>
          <a:solidFill>
            <a:srgbClr val="FFFFFF"/>
          </a:solidFill>
          <a:ln w="22860">
            <a:solidFill>
              <a:srgbClr val="D8D4D4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7" name="Shape 7">
            <a:extLst>
              <a:ext uri="{FF2B5EF4-FFF2-40B4-BE49-F238E27FC236}">
                <a16:creationId xmlns:a16="http://schemas.microsoft.com/office/drawing/2014/main" id="{16EB91A8-811A-F52D-7821-C68849933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688" y="1783921"/>
            <a:ext cx="81213" cy="1506538"/>
          </a:xfrm>
          <a:prstGeom prst="roundRect">
            <a:avLst>
              <a:gd name="adj" fmla="val 32560"/>
            </a:avLst>
          </a:prstGeom>
          <a:solidFill>
            <a:srgbClr val="3E25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84337A60-782D-DDE5-7F4C-34C112DE09A1}"/>
              </a:ext>
            </a:extLst>
          </p:cNvPr>
          <p:cNvSpPr/>
          <p:nvPr/>
        </p:nvSpPr>
        <p:spPr>
          <a:xfrm>
            <a:off x="4584426" y="2004584"/>
            <a:ext cx="2188542" cy="309562"/>
          </a:xfrm>
          <a:prstGeom prst="rect">
            <a:avLst/>
          </a:prstGeom>
          <a:noFill/>
          <a:ln/>
        </p:spPr>
        <p:txBody>
          <a:bodyPr wrap="none" lIns="0" tIns="0" rIns="0" bIns="0"/>
          <a:lstStyle/>
          <a:p>
            <a:pPr eaLnBrk="1" fontAlgn="auto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Privole i pristanci</a:t>
            </a:r>
            <a:endParaRPr lang="en-US" sz="1950" dirty="0">
              <a:latin typeface="+mn-lt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1E3CAEBE-474E-07D5-FE26-52F1D74B812A}"/>
              </a:ext>
            </a:extLst>
          </p:cNvPr>
          <p:cNvSpPr/>
          <p:nvPr/>
        </p:nvSpPr>
        <p:spPr>
          <a:xfrm>
            <a:off x="4584426" y="2433209"/>
            <a:ext cx="3268111" cy="635000"/>
          </a:xfrm>
          <a:prstGeom prst="rect">
            <a:avLst/>
          </a:prstGeom>
          <a:noFill/>
          <a:ln/>
        </p:spPr>
        <p:txBody>
          <a:bodyPr lIns="0" tIns="0" rIns="0" bIns="0"/>
          <a:lstStyle/>
          <a:p>
            <a:pPr eaLnBrk="1" fontAlgn="auto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Postupci vezani uz informirani pristanak pacijenata</a:t>
            </a:r>
            <a:endParaRPr lang="en-US" sz="1550" dirty="0">
              <a:latin typeface="+mn-lt"/>
            </a:endParaRPr>
          </a:p>
        </p:txBody>
      </p:sp>
      <p:sp>
        <p:nvSpPr>
          <p:cNvPr id="12300" name="Shape 10">
            <a:extLst>
              <a:ext uri="{FF2B5EF4-FFF2-40B4-BE49-F238E27FC236}">
                <a16:creationId xmlns:a16="http://schemas.microsoft.com/office/drawing/2014/main" id="{C42B3610-EF87-CA96-23A8-ED5EF6F46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916" y="2433209"/>
            <a:ext cx="3717582" cy="1508125"/>
          </a:xfrm>
          <a:prstGeom prst="roundRect">
            <a:avLst>
              <a:gd name="adj" fmla="val 7282"/>
            </a:avLst>
          </a:prstGeom>
          <a:solidFill>
            <a:srgbClr val="FFFFFF"/>
          </a:solidFill>
          <a:ln w="22860">
            <a:solidFill>
              <a:srgbClr val="D8D4D4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1" name="Shape 11">
            <a:extLst>
              <a:ext uri="{FF2B5EF4-FFF2-40B4-BE49-F238E27FC236}">
                <a16:creationId xmlns:a16="http://schemas.microsoft.com/office/drawing/2014/main" id="{14C3A202-E69C-900F-E3F8-8687B2B5E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9690" y="2433209"/>
            <a:ext cx="79813" cy="1508125"/>
          </a:xfrm>
          <a:prstGeom prst="roundRect">
            <a:avLst>
              <a:gd name="adj" fmla="val 32560"/>
            </a:avLst>
          </a:prstGeom>
          <a:solidFill>
            <a:srgbClr val="3E25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D3A15A14-6D39-2C52-AC01-A50941F6DEC0}"/>
              </a:ext>
            </a:extLst>
          </p:cNvPr>
          <p:cNvSpPr/>
          <p:nvPr/>
        </p:nvSpPr>
        <p:spPr>
          <a:xfrm>
            <a:off x="8690840" y="2655459"/>
            <a:ext cx="2188543" cy="309562"/>
          </a:xfrm>
          <a:prstGeom prst="rect">
            <a:avLst/>
          </a:prstGeom>
          <a:noFill/>
          <a:ln/>
        </p:spPr>
        <p:txBody>
          <a:bodyPr wrap="none" lIns="0" tIns="0" rIns="0" bIns="0"/>
          <a:lstStyle/>
          <a:p>
            <a:pPr eaLnBrk="1" fontAlgn="auto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Terapijski postupci</a:t>
            </a:r>
            <a:endParaRPr lang="en-US" sz="1950" dirty="0">
              <a:latin typeface="+mn-lt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D0741426-963F-CD62-EDE3-6BC1F7F49E3B}"/>
              </a:ext>
            </a:extLst>
          </p:cNvPr>
          <p:cNvSpPr/>
          <p:nvPr/>
        </p:nvSpPr>
        <p:spPr>
          <a:xfrm>
            <a:off x="8690840" y="3084084"/>
            <a:ext cx="3268111" cy="635000"/>
          </a:xfrm>
          <a:prstGeom prst="rect">
            <a:avLst/>
          </a:prstGeom>
          <a:noFill/>
          <a:ln/>
        </p:spPr>
        <p:txBody>
          <a:bodyPr lIns="0" tIns="0" rIns="0" bIns="0"/>
          <a:lstStyle/>
          <a:p>
            <a:pPr eaLnBrk="1" fontAlgn="auto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Posebnosti provođenja terapije u digitalnom okruženju</a:t>
            </a:r>
            <a:endParaRPr lang="en-US" sz="1550" dirty="0">
              <a:latin typeface="+mn-lt"/>
            </a:endParaRPr>
          </a:p>
        </p:txBody>
      </p:sp>
      <p:sp>
        <p:nvSpPr>
          <p:cNvPr id="12304" name="Shape 14">
            <a:extLst>
              <a:ext uri="{FF2B5EF4-FFF2-40B4-BE49-F238E27FC236}">
                <a16:creationId xmlns:a16="http://schemas.microsoft.com/office/drawing/2014/main" id="{8BF598C1-CCEC-B17B-74FB-5BB31527B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035" y="3068209"/>
            <a:ext cx="3717582" cy="1508125"/>
          </a:xfrm>
          <a:prstGeom prst="roundRect">
            <a:avLst>
              <a:gd name="adj" fmla="val 7282"/>
            </a:avLst>
          </a:prstGeom>
          <a:solidFill>
            <a:srgbClr val="FFFFFF"/>
          </a:solidFill>
          <a:ln w="22860">
            <a:solidFill>
              <a:srgbClr val="D8D4D4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5" name="Shape 15">
            <a:extLst>
              <a:ext uri="{FF2B5EF4-FFF2-40B4-BE49-F238E27FC236}">
                <a16:creationId xmlns:a16="http://schemas.microsoft.com/office/drawing/2014/main" id="{2768A38E-E1FE-CA98-7922-49ACBE8E0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09" y="3068209"/>
            <a:ext cx="79813" cy="1508125"/>
          </a:xfrm>
          <a:prstGeom prst="roundRect">
            <a:avLst>
              <a:gd name="adj" fmla="val 32560"/>
            </a:avLst>
          </a:prstGeom>
          <a:solidFill>
            <a:srgbClr val="3E25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86B2DF6E-CC64-95A9-A0E9-3AA841BFEF19}"/>
              </a:ext>
            </a:extLst>
          </p:cNvPr>
          <p:cNvSpPr/>
          <p:nvPr/>
        </p:nvSpPr>
        <p:spPr>
          <a:xfrm>
            <a:off x="447548" y="3290459"/>
            <a:ext cx="2187142" cy="309562"/>
          </a:xfrm>
          <a:prstGeom prst="rect">
            <a:avLst/>
          </a:prstGeom>
          <a:noFill/>
          <a:ln/>
        </p:spPr>
        <p:txBody>
          <a:bodyPr wrap="none" lIns="0" tIns="0" rIns="0" bIns="0"/>
          <a:lstStyle/>
          <a:p>
            <a:pPr eaLnBrk="1" fontAlgn="auto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Etičko djelovanje</a:t>
            </a:r>
            <a:endParaRPr lang="en-US" sz="1950" dirty="0">
              <a:latin typeface="+mn-lt"/>
            </a:endParaRPr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2BDCF3C2-9962-489B-2E63-F1D4FCC6DB4A}"/>
              </a:ext>
            </a:extLst>
          </p:cNvPr>
          <p:cNvSpPr/>
          <p:nvPr/>
        </p:nvSpPr>
        <p:spPr>
          <a:xfrm>
            <a:off x="447547" y="3719084"/>
            <a:ext cx="3266711" cy="635000"/>
          </a:xfrm>
          <a:prstGeom prst="rect">
            <a:avLst/>
          </a:prstGeom>
          <a:noFill/>
          <a:ln/>
        </p:spPr>
        <p:txBody>
          <a:bodyPr lIns="0" tIns="0" rIns="0" bIns="0"/>
          <a:lstStyle/>
          <a:p>
            <a:pPr eaLnBrk="1" fontAlgn="auto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Odrednice etičkog postupanja u telepsihijatriji</a:t>
            </a:r>
            <a:endParaRPr lang="en-US" sz="1550" dirty="0">
              <a:latin typeface="+mn-lt"/>
            </a:endParaRPr>
          </a:p>
        </p:txBody>
      </p:sp>
      <p:sp>
        <p:nvSpPr>
          <p:cNvPr id="12308" name="Shape 18">
            <a:extLst>
              <a:ext uri="{FF2B5EF4-FFF2-40B4-BE49-F238E27FC236}">
                <a16:creationId xmlns:a16="http://schemas.microsoft.com/office/drawing/2014/main" id="{D3DAB9BD-1AC4-21F6-2FA6-C0B7A2A99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5501" y="3488896"/>
            <a:ext cx="3717581" cy="1506538"/>
          </a:xfrm>
          <a:prstGeom prst="roundRect">
            <a:avLst>
              <a:gd name="adj" fmla="val 7282"/>
            </a:avLst>
          </a:prstGeom>
          <a:solidFill>
            <a:srgbClr val="FFFFFF"/>
          </a:solidFill>
          <a:ln w="22860">
            <a:solidFill>
              <a:srgbClr val="D8D4D4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9" name="Shape 19">
            <a:extLst>
              <a:ext uri="{FF2B5EF4-FFF2-40B4-BE49-F238E27FC236}">
                <a16:creationId xmlns:a16="http://schemas.microsoft.com/office/drawing/2014/main" id="{585826E0-CC41-27BF-A2FB-F2896A671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688" y="3488896"/>
            <a:ext cx="81213" cy="1506538"/>
          </a:xfrm>
          <a:prstGeom prst="roundRect">
            <a:avLst>
              <a:gd name="adj" fmla="val 32560"/>
            </a:avLst>
          </a:prstGeom>
          <a:solidFill>
            <a:srgbClr val="3E25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CFB87A26-A043-4DC1-7542-07670DEDD8F8}"/>
              </a:ext>
            </a:extLst>
          </p:cNvPr>
          <p:cNvSpPr/>
          <p:nvPr/>
        </p:nvSpPr>
        <p:spPr>
          <a:xfrm>
            <a:off x="4584426" y="3709559"/>
            <a:ext cx="2188542" cy="309562"/>
          </a:xfrm>
          <a:prstGeom prst="rect">
            <a:avLst/>
          </a:prstGeom>
          <a:noFill/>
          <a:ln/>
        </p:spPr>
        <p:txBody>
          <a:bodyPr wrap="none" lIns="0" tIns="0" rIns="0" bIns="0"/>
          <a:lstStyle/>
          <a:p>
            <a:pPr eaLnBrk="1" fontAlgn="auto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Održivost sustava</a:t>
            </a:r>
            <a:endParaRPr lang="en-US" sz="1950" dirty="0">
              <a:latin typeface="+mn-lt"/>
            </a:endParaRPr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73AFED3A-7878-7860-064B-980AEC894B08}"/>
              </a:ext>
            </a:extLst>
          </p:cNvPr>
          <p:cNvSpPr/>
          <p:nvPr/>
        </p:nvSpPr>
        <p:spPr>
          <a:xfrm>
            <a:off x="4584426" y="4138184"/>
            <a:ext cx="3268111" cy="636587"/>
          </a:xfrm>
          <a:prstGeom prst="rect">
            <a:avLst/>
          </a:prstGeom>
          <a:noFill/>
          <a:ln/>
        </p:spPr>
        <p:txBody>
          <a:bodyPr lIns="0" tIns="0" rIns="0" bIns="0"/>
          <a:lstStyle/>
          <a:p>
            <a:pPr eaLnBrk="1" fontAlgn="auto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Prepreke i </a:t>
            </a:r>
            <a:r>
              <a:rPr lang="en-US" sz="1550" dirty="0" err="1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poticaji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hr-HR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integracije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u cjeloviti sustav skrbi</a:t>
            </a:r>
            <a:endParaRPr lang="en-US" sz="1550" dirty="0">
              <a:latin typeface="+mn-lt"/>
            </a:endParaRPr>
          </a:p>
        </p:txBody>
      </p:sp>
      <p:sp>
        <p:nvSpPr>
          <p:cNvPr id="12312" name="Shape 18">
            <a:extLst>
              <a:ext uri="{FF2B5EF4-FFF2-40B4-BE49-F238E27FC236}">
                <a16:creationId xmlns:a16="http://schemas.microsoft.com/office/drawing/2014/main" id="{E20DF6BE-C023-2620-10A5-BD0C7820F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916" y="4138184"/>
            <a:ext cx="3717582" cy="1508125"/>
          </a:xfrm>
          <a:prstGeom prst="roundRect">
            <a:avLst>
              <a:gd name="adj" fmla="val 7282"/>
            </a:avLst>
          </a:prstGeom>
          <a:solidFill>
            <a:srgbClr val="FFFFFF"/>
          </a:solidFill>
          <a:ln w="22860">
            <a:solidFill>
              <a:srgbClr val="D8D4D4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3" name="Shape 19">
            <a:extLst>
              <a:ext uri="{FF2B5EF4-FFF2-40B4-BE49-F238E27FC236}">
                <a16:creationId xmlns:a16="http://schemas.microsoft.com/office/drawing/2014/main" id="{2A893FBD-7D1F-6543-758A-42DF0724B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8103" y="4138184"/>
            <a:ext cx="81213" cy="1508125"/>
          </a:xfrm>
          <a:prstGeom prst="roundRect">
            <a:avLst>
              <a:gd name="adj" fmla="val 32560"/>
            </a:avLst>
          </a:prstGeom>
          <a:solidFill>
            <a:srgbClr val="3E25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" name="Text 20">
            <a:extLst>
              <a:ext uri="{FF2B5EF4-FFF2-40B4-BE49-F238E27FC236}">
                <a16:creationId xmlns:a16="http://schemas.microsoft.com/office/drawing/2014/main" id="{871F65C1-775B-93F7-7BF2-AC72653B6DB3}"/>
              </a:ext>
            </a:extLst>
          </p:cNvPr>
          <p:cNvSpPr/>
          <p:nvPr/>
        </p:nvSpPr>
        <p:spPr>
          <a:xfrm>
            <a:off x="8690840" y="4360434"/>
            <a:ext cx="2188543" cy="309562"/>
          </a:xfrm>
          <a:prstGeom prst="rect">
            <a:avLst/>
          </a:prstGeom>
          <a:noFill/>
          <a:ln/>
        </p:spPr>
        <p:txBody>
          <a:bodyPr wrap="none" lIns="0" tIns="0" rIns="0" bIns="0"/>
          <a:lstStyle/>
          <a:p>
            <a:pPr eaLnBrk="1" fontAlgn="auto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Obrazovanje i usavršavanje</a:t>
            </a:r>
            <a:endParaRPr lang="en-US" sz="1950" dirty="0">
              <a:latin typeface="+mn-lt"/>
            </a:endParaRPr>
          </a:p>
        </p:txBody>
      </p:sp>
      <p:sp>
        <p:nvSpPr>
          <p:cNvPr id="27" name="Text 21">
            <a:extLst>
              <a:ext uri="{FF2B5EF4-FFF2-40B4-BE49-F238E27FC236}">
                <a16:creationId xmlns:a16="http://schemas.microsoft.com/office/drawing/2014/main" id="{0F6EE72C-B475-6372-984E-E931A18581BA}"/>
              </a:ext>
            </a:extLst>
          </p:cNvPr>
          <p:cNvSpPr/>
          <p:nvPr/>
        </p:nvSpPr>
        <p:spPr>
          <a:xfrm>
            <a:off x="8690840" y="4789059"/>
            <a:ext cx="3268111" cy="635000"/>
          </a:xfrm>
          <a:prstGeom prst="rect">
            <a:avLst/>
          </a:prstGeom>
          <a:noFill/>
          <a:ln/>
        </p:spPr>
        <p:txBody>
          <a:bodyPr lIns="0" tIns="0" rIns="0" bIns="0"/>
          <a:lstStyle/>
          <a:p>
            <a:pPr eaLnBrk="1" fontAlgn="auto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Potrebne vještine i stručnosti za ovaj oblik skrbi</a:t>
            </a:r>
            <a:endParaRPr lang="en-US" sz="1550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D40E01-7D79-EF9C-6D6F-EAF34C7F9CC3}"/>
              </a:ext>
            </a:extLst>
          </p:cNvPr>
          <p:cNvSpPr txBox="1"/>
          <p:nvPr/>
        </p:nvSpPr>
        <p:spPr>
          <a:xfrm>
            <a:off x="6772968" y="238895"/>
            <a:ext cx="6100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/>
              <a:t>“</a:t>
            </a:r>
            <a:r>
              <a:rPr lang="en-US" b="1" i="1" dirty="0"/>
              <a:t>Pla</a:t>
            </a:r>
            <a:r>
              <a:rPr lang="hr-HR" b="1" i="1" dirty="0"/>
              <a:t>novi</a:t>
            </a:r>
            <a:r>
              <a:rPr lang="en-US" b="1" i="1" dirty="0"/>
              <a:t> </a:t>
            </a:r>
            <a:r>
              <a:rPr lang="hr-HR" b="1" i="1" dirty="0"/>
              <a:t>su bezvrijedni, ali planiranje je sve</a:t>
            </a:r>
            <a:r>
              <a:rPr lang="en-US" b="1" i="1" dirty="0"/>
              <a:t>.</a:t>
            </a:r>
            <a:r>
              <a:rPr lang="en-US" i="1" dirty="0"/>
              <a:t>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7928D0-B629-B0A2-05EC-070D84B931B6}"/>
              </a:ext>
            </a:extLst>
          </p:cNvPr>
          <p:cNvSpPr txBox="1"/>
          <p:nvPr/>
        </p:nvSpPr>
        <p:spPr>
          <a:xfrm>
            <a:off x="8459316" y="521149"/>
            <a:ext cx="64446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Eisenhower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31150"/>
            <a:ext cx="506063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Virtualna ambulanta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747242"/>
            <a:ext cx="388822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hr-HR" sz="23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Prvo c</a:t>
            </a:r>
            <a:r>
              <a:rPr lang="en-US" sz="2300" dirty="0" err="1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jelovito</a:t>
            </a:r>
            <a:r>
              <a:rPr lang="en-US" sz="23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 digitalno rješenje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2317671"/>
            <a:ext cx="628034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50" dirty="0" err="1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Klinika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je</a:t>
            </a:r>
            <a:r>
              <a:rPr lang="hr-HR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- 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s </a:t>
            </a:r>
            <a:r>
              <a:rPr lang="en-US" sz="1550" dirty="0" err="1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nositeljem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550" dirty="0" err="1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telemedicinske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550" dirty="0" err="1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djelatnosti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u </a:t>
            </a:r>
            <a:r>
              <a:rPr lang="en-US" sz="1550" dirty="0" err="1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Hrvatskoj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hr-HR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-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550" dirty="0" err="1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Hrvatskim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550" dirty="0" err="1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zavodom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za </a:t>
            </a:r>
            <a:r>
              <a:rPr lang="en-US" sz="1550" dirty="0" err="1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hitnu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550" dirty="0" err="1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medicinu</a:t>
            </a:r>
            <a:r>
              <a:rPr lang="hr-HR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-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550" dirty="0" err="1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razvila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550" dirty="0" err="1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cjelovito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digitalno rješenje za pružanje </a:t>
            </a:r>
            <a:r>
              <a:rPr lang="en-US" sz="1550" dirty="0" err="1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telepsihijatrijske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</a:t>
            </a:r>
            <a:r>
              <a:rPr lang="en-US" sz="1550" dirty="0" err="1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skrbi</a:t>
            </a:r>
            <a:r>
              <a:rPr lang="hr-HR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3766423"/>
            <a:ext cx="695563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Usklađeno s jedinstvenim zahtjevima digitalne skrbi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93790" y="4153376"/>
            <a:ext cx="695563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Unaprijeđena razina sigurnosti i povjerljivosti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93790" y="4540329"/>
            <a:ext cx="695563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Zaštita i upravljanje podacima</a:t>
            </a:r>
            <a:endParaRPr lang="en-US" sz="1550" dirty="0"/>
          </a:p>
        </p:txBody>
      </p:sp>
      <p:pic>
        <p:nvPicPr>
          <p:cNvPr id="10" name="Slika 5" descr="Slika na kojoj se prikazuje Ljudsko lice, tekst, odijevanje, čovjek&#10;&#10;Opis je automatski generiran">
            <a:extLst>
              <a:ext uri="{FF2B5EF4-FFF2-40B4-BE49-F238E27FC236}">
                <a16:creationId xmlns:a16="http://schemas.microsoft.com/office/drawing/2014/main" id="{D8ED268B-3162-7998-5221-668D4116B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9988" y="506531"/>
            <a:ext cx="4330600" cy="43513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D653CD-7BC6-AA3C-B33F-BBB8907ECA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310" y="4562797"/>
            <a:ext cx="4553383" cy="222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49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2"/>
          <p:cNvSpPr/>
          <p:nvPr/>
        </p:nvSpPr>
        <p:spPr>
          <a:xfrm>
            <a:off x="1981200" y="1481040"/>
            <a:ext cx="8228880" cy="469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lvl="1"/>
            <a:endParaRPr lang="hr-HR" sz="2000" spc="-1" dirty="0">
              <a:solidFill>
                <a:srgbClr val="000000"/>
              </a:solidFill>
              <a:latin typeface="Lucida Sans Unicode" panose="020B0602030504020204" pitchFamily="34" charset="0"/>
              <a:ea typeface="DejaVu Sans"/>
              <a:cs typeface="Lucida Sans Unicode" panose="020B0602030504020204" pitchFamily="34" charset="0"/>
            </a:endParaRPr>
          </a:p>
          <a:p>
            <a:pPr lvl="1"/>
            <a:endParaRPr lang="hr-HR" sz="2000" spc="-1" dirty="0">
              <a:solidFill>
                <a:srgbClr val="000000"/>
              </a:solidFill>
              <a:latin typeface="Lucida Sans Unicode" panose="020B0602030504020204" pitchFamily="34" charset="0"/>
              <a:ea typeface="DejaVu Sans"/>
              <a:cs typeface="Lucida Sans Unicode" panose="020B0602030504020204" pitchFamily="34" charset="0"/>
            </a:endParaRPr>
          </a:p>
          <a:p>
            <a:pPr lvl="1"/>
            <a:endParaRPr lang="hr-HR" sz="2000" spc="-1" dirty="0">
              <a:solidFill>
                <a:srgbClr val="000000"/>
              </a:solidFill>
              <a:latin typeface="Lucida Sans Unicode" panose="020B0602030504020204" pitchFamily="34" charset="0"/>
              <a:ea typeface="DejaVu Sans"/>
              <a:cs typeface="Lucida Sans Unicode" panose="020B0602030504020204" pitchFamily="34" charset="0"/>
            </a:endParaRPr>
          </a:p>
          <a:p>
            <a:pPr lvl="1"/>
            <a:endParaRPr lang="hr-HR" sz="2000" spc="-1" dirty="0">
              <a:solidFill>
                <a:srgbClr val="000000"/>
              </a:solidFill>
              <a:latin typeface="Lucida Sans Unicode" panose="020B0602030504020204" pitchFamily="34" charset="0"/>
              <a:ea typeface="DejaVu Sans"/>
              <a:cs typeface="Lucida Sans Unicode" panose="020B0602030504020204" pitchFamily="34" charset="0"/>
            </a:endParaRPr>
          </a:p>
          <a:p>
            <a:pPr lvl="1"/>
            <a:endParaRPr lang="hr-HR" sz="2000" spc="-1" dirty="0">
              <a:solidFill>
                <a:srgbClr val="000000"/>
              </a:solidFill>
              <a:latin typeface="Lucida Sans Unicode" panose="020B0602030504020204" pitchFamily="34" charset="0"/>
              <a:ea typeface="DejaVu Sans"/>
              <a:cs typeface="Lucida Sans Unicode" panose="020B0602030504020204" pitchFamily="34" charset="0"/>
            </a:endParaRPr>
          </a:p>
          <a:p>
            <a:pPr lvl="1"/>
            <a:endParaRPr lang="hr-HR" sz="2000" spc="-1" dirty="0">
              <a:solidFill>
                <a:srgbClr val="000000"/>
              </a:solidFill>
              <a:latin typeface="Lucida Sans Unicode" panose="020B0602030504020204" pitchFamily="34" charset="0"/>
              <a:ea typeface="DejaVu Sans"/>
              <a:cs typeface="Lucida Sans Unicode" panose="020B06020305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hr-HR" sz="2000" spc="-1" dirty="0">
              <a:solidFill>
                <a:srgbClr val="000000"/>
              </a:solidFill>
              <a:latin typeface="Lucida Sans Unicode" panose="020B0602030504020204" pitchFamily="34" charset="0"/>
              <a:ea typeface="DejaVu Sans"/>
              <a:cs typeface="Lucida Sans Unicode" panose="020B0602030504020204" pitchFamily="34" charset="0"/>
            </a:endParaRPr>
          </a:p>
          <a:p>
            <a:pPr lvl="1"/>
            <a:endParaRPr lang="hr-HR" sz="2000" spc="-1" dirty="0">
              <a:solidFill>
                <a:srgbClr val="000000"/>
              </a:solidFill>
              <a:latin typeface="Lucida Sans Unicode" panose="020B0602030504020204" pitchFamily="34" charset="0"/>
              <a:ea typeface="DejaVu Sans"/>
              <a:cs typeface="Lucida Sans Unicode" panose="020B0602030504020204" pitchFamily="34" charset="0"/>
            </a:endParaRPr>
          </a:p>
          <a:p>
            <a:pPr lvl="1"/>
            <a:endParaRPr lang="en-US" sz="2000" spc="-1" dirty="0">
              <a:solidFill>
                <a:srgbClr val="000000"/>
              </a:solidFill>
              <a:latin typeface="Lucida Sans Unicode" panose="020B0602030504020204" pitchFamily="34" charset="0"/>
              <a:ea typeface="DejaVu Sans"/>
              <a:cs typeface="Lucida Sans Unicode" panose="020B0602030504020204" pitchFamily="34" charset="0"/>
            </a:endParaRPr>
          </a:p>
          <a:p>
            <a:endParaRPr lang="hr-HR" sz="20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>
              <a:lnSpc>
                <a:spcPct val="100000"/>
              </a:lnSpc>
            </a:pPr>
            <a:endParaRPr lang="en-US" sz="2200" spc="-1" dirty="0">
              <a:solidFill>
                <a:srgbClr val="000000"/>
              </a:solidFill>
              <a:latin typeface="Lucida Sans Unicode" panose="020B0602030504020204" pitchFamily="34" charset="0"/>
              <a:ea typeface="DejaVu Sans"/>
              <a:cs typeface="Lucida Sans Unicode" panose="020B0602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200" spc="-1" dirty="0">
              <a:solidFill>
                <a:srgbClr val="000000"/>
              </a:solidFill>
              <a:latin typeface="Lucida Sans Unicode" panose="020B0602030504020204" pitchFamily="34" charset="0"/>
              <a:ea typeface="DejaVu Sans"/>
              <a:cs typeface="Lucida Sans Unicode" panose="020B0602030504020204" pitchFamily="34" charset="0"/>
            </a:endParaRPr>
          </a:p>
          <a:p>
            <a:pPr>
              <a:lnSpc>
                <a:spcPct val="100000"/>
              </a:lnSpc>
            </a:pPr>
            <a:endParaRPr lang="hr-HR" sz="2200" spc="-1" dirty="0">
              <a:solidFill>
                <a:srgbClr val="000000"/>
              </a:solidFill>
              <a:latin typeface="Lucida Sans Unicode" panose="020B0602030504020204" pitchFamily="34" charset="0"/>
              <a:ea typeface="DejaVu Sans"/>
              <a:cs typeface="Lucida Sans Unicode" panose="020B0602030504020204" pitchFamily="34" charset="0"/>
            </a:endParaRPr>
          </a:p>
          <a:p>
            <a:pPr lvl="1"/>
            <a:endParaRPr lang="hr-HR" sz="2200" spc="-1" dirty="0">
              <a:solidFill>
                <a:srgbClr val="000000"/>
              </a:solidFill>
              <a:latin typeface="Lucida Sans Unicode" panose="020B0602030504020204" pitchFamily="34" charset="0"/>
              <a:ea typeface="DejaVu Sans"/>
              <a:cs typeface="Lucida Sans Unicode" panose="020B0602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200" spc="-1" dirty="0">
              <a:solidFill>
                <a:srgbClr val="000000"/>
              </a:solidFill>
              <a:latin typeface="Lucida Sans Unicode" panose="020B0602030504020204" pitchFamily="34" charset="0"/>
              <a:ea typeface="DejaVu Sans"/>
              <a:cs typeface="Lucida Sans Unicode" panose="020B0602030504020204" pitchFamily="34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2625733" y="1607079"/>
          <a:ext cx="6939815" cy="4803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rved Up Arrow 4"/>
          <p:cNvSpPr/>
          <p:nvPr/>
        </p:nvSpPr>
        <p:spPr>
          <a:xfrm rot="10800000">
            <a:off x="4122458" y="1552281"/>
            <a:ext cx="3946358" cy="77703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Cloud Callout 1"/>
          <p:cNvSpPr/>
          <p:nvPr/>
        </p:nvSpPr>
        <p:spPr>
          <a:xfrm rot="10800000">
            <a:off x="2159268" y="5294005"/>
            <a:ext cx="1453414" cy="86627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loud Callout 14"/>
          <p:cNvSpPr/>
          <p:nvPr/>
        </p:nvSpPr>
        <p:spPr>
          <a:xfrm rot="839404">
            <a:off x="9197367" y="3505282"/>
            <a:ext cx="1453414" cy="86627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treće osobe</a:t>
            </a:r>
            <a:endParaRPr lang="en-US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8719" y="5446189"/>
            <a:ext cx="1232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treće osobe</a:t>
            </a:r>
            <a:endParaRPr lang="en-US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4729213" y="2889969"/>
            <a:ext cx="105878" cy="254354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Frame 22"/>
          <p:cNvSpPr/>
          <p:nvPr/>
        </p:nvSpPr>
        <p:spPr>
          <a:xfrm>
            <a:off x="7287929" y="2902642"/>
            <a:ext cx="105878" cy="254354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710712" y="1488202"/>
            <a:ext cx="2769851" cy="6654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r-HR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povratna sprega</a:t>
            </a:r>
            <a:endParaRPr lang="en-US" sz="24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3" name="CustomShape 1"/>
          <p:cNvSpPr/>
          <p:nvPr/>
        </p:nvSpPr>
        <p:spPr>
          <a:xfrm>
            <a:off x="1981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hr-HR" sz="4100" b="1" spc="-1" dirty="0">
                <a:solidFill>
                  <a:srgbClr val="444D26"/>
                </a:solidFill>
                <a:latin typeface="Lucida Sans Unicode"/>
              </a:rPr>
              <a:t>Dijeljenje informacija </a:t>
            </a:r>
          </a:p>
          <a:p>
            <a:pPr>
              <a:lnSpc>
                <a:spcPct val="100000"/>
              </a:lnSpc>
            </a:pPr>
            <a:r>
              <a:rPr lang="hr-HR" sz="2600" b="1" spc="-1" dirty="0">
                <a:solidFill>
                  <a:srgbClr val="444D26"/>
                </a:solidFill>
                <a:latin typeface="Lucida Sans Unicode"/>
              </a:rPr>
              <a:t>„tele-”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56494F-39CC-DE59-E39D-6D5603D9C5C3}"/>
              </a:ext>
            </a:extLst>
          </p:cNvPr>
          <p:cNvSpPr txBox="1"/>
          <p:nvPr/>
        </p:nvSpPr>
        <p:spPr>
          <a:xfrm>
            <a:off x="8284029" y="5861687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2400" b="1" i="1" dirty="0" err="1"/>
              <a:t>co-production</a:t>
            </a:r>
            <a:r>
              <a:rPr lang="hr-HR" sz="2400" b="1" i="1" dirty="0"/>
              <a:t>, </a:t>
            </a:r>
            <a:r>
              <a:rPr lang="hr-HR" sz="2400" b="1" i="1" dirty="0" err="1"/>
              <a:t>co</a:t>
            </a:r>
            <a:r>
              <a:rPr lang="hr-HR" sz="2400" b="1" i="1" dirty="0"/>
              <a:t>-design</a:t>
            </a:r>
            <a:endParaRPr lang="hr-HR" sz="2200" b="1" i="1" dirty="0"/>
          </a:p>
        </p:txBody>
      </p:sp>
    </p:spTree>
    <p:extLst>
      <p:ext uri="{BB962C8B-B14F-4D97-AF65-F5344CB8AC3E}">
        <p14:creationId xmlns:p14="http://schemas.microsoft.com/office/powerpoint/2010/main" val="109246681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975360" y="365760"/>
            <a:ext cx="10241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/>
            <a:r>
              <a:rPr lang="hr-HR" sz="3467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Dosezi t</a:t>
            </a:r>
            <a:r>
              <a:rPr lang="en-US" sz="3467" b="1" dirty="0" err="1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elepsihijatrij</a:t>
            </a:r>
            <a:r>
              <a:rPr lang="hr-HR" sz="3467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</a:t>
            </a:r>
            <a:endParaRPr lang="en-US" sz="3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975360" y="1158240"/>
            <a:ext cx="1024128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>
              <a:lnSpc>
                <a:spcPct val="120000"/>
              </a:lnSpc>
            </a:pPr>
            <a:r>
              <a:rPr lang="hr-HR" sz="1900" b="1" i="1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„</a:t>
            </a:r>
            <a:r>
              <a:rPr lang="hr-HR" sz="1900" b="1" i="1" dirty="0" err="1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above</a:t>
            </a:r>
            <a:r>
              <a:rPr lang="hr-HR" sz="1900" b="1" i="1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r-HR" sz="1900" b="1" i="1" dirty="0" err="1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</a:t>
            </a:r>
            <a:r>
              <a:rPr lang="hr-HR" sz="1900" b="1" i="1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r-HR" sz="1900" b="1" i="1" dirty="0" err="1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</a:t>
            </a:r>
            <a:r>
              <a:rPr lang="hr-HR" sz="1900" b="1" i="1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</a:t>
            </a:r>
          </a:p>
        </p:txBody>
      </p:sp>
      <p:sp>
        <p:nvSpPr>
          <p:cNvPr id="5" name="Shape 3"/>
          <p:cNvSpPr/>
          <p:nvPr/>
        </p:nvSpPr>
        <p:spPr>
          <a:xfrm>
            <a:off x="975360" y="2072640"/>
            <a:ext cx="3291840" cy="34137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975360" y="2072640"/>
            <a:ext cx="3291840" cy="73152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1158240" y="2316480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>
              <a:lnSpc>
                <a:spcPct val="110000"/>
              </a:lnSpc>
            </a:pPr>
            <a:r>
              <a:rPr lang="en-US" sz="20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Osobe starije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>
              <a:lnSpc>
                <a:spcPct val="110000"/>
              </a:lnSpc>
            </a:pPr>
            <a:r>
              <a:rPr lang="en-US" sz="20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životne dobi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1158240" y="310896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/>
            <a:r>
              <a:rPr lang="en-US" sz="1467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Domovi za starije osobe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1158240" y="3535680"/>
            <a:ext cx="2926080" cy="1584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>
              <a:lnSpc>
                <a:spcPct val="125000"/>
              </a:lnSpc>
            </a:pPr>
            <a:r>
              <a:rPr lang="en-US" sz="1467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Psihijatrijska podrška korisnicima domova. Skrb prilagođena potrebama starijih osoba, smanjenje potrebe za putovanjem </a:t>
            </a:r>
            <a:r>
              <a:rPr lang="en-US" sz="1467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467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r-HR" sz="1467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bolničkim liječenjima</a:t>
            </a:r>
            <a:r>
              <a:rPr lang="en-US" sz="1467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450080" y="2072640"/>
            <a:ext cx="3291840" cy="34137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450080" y="2072640"/>
            <a:ext cx="3291840" cy="73152"/>
          </a:xfrm>
          <a:prstGeom prst="rect">
            <a:avLst/>
          </a:prstGeom>
          <a:solidFill>
            <a:srgbClr val="C8A96E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632960" y="231648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/>
            <a:r>
              <a:rPr lang="en-US" sz="20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Osobe s autizmom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632960" y="29260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/>
            <a:r>
              <a:rPr lang="en-US" sz="1467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Centar za autizam Zagreb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632960" y="3352800"/>
            <a:ext cx="29260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>
              <a:lnSpc>
                <a:spcPct val="125000"/>
              </a:lnSpc>
            </a:pPr>
            <a:r>
              <a:rPr lang="en-US" sz="1467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Specijalizirana, višestupanjska skrb (4 razine) za osobe s autizmom, njihove skrbnike i stručnjake Centra. 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924800" y="2072640"/>
            <a:ext cx="3291840" cy="34137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924800" y="2072640"/>
            <a:ext cx="3291840" cy="73152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107680" y="231648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/>
            <a:r>
              <a:rPr lang="en-US" sz="20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Osobe s ovisnostima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107680" y="29260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/>
            <a:r>
              <a:rPr lang="en-US" sz="1467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Terapijske zajednice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107680" y="3352800"/>
            <a:ext cx="2926080" cy="1584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>
              <a:lnSpc>
                <a:spcPct val="125000"/>
              </a:lnSpc>
            </a:pPr>
            <a:r>
              <a:rPr lang="en-US" sz="1467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Podrška osobama s bolestima ovisnosti u procesu oporavka </a:t>
            </a:r>
            <a:r>
              <a:rPr lang="en-US" sz="1467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467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r-HR" sz="1467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resocijalizacije</a:t>
            </a:r>
            <a:r>
              <a:rPr lang="en-US" sz="1467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Kontinuitet psihijatrijske skrbi izvan bolničkog okruženja.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75360" y="5791200"/>
            <a:ext cx="10241280" cy="36576"/>
          </a:xfrm>
          <a:prstGeom prst="rect">
            <a:avLst/>
          </a:prstGeom>
          <a:solidFill>
            <a:srgbClr val="C8A96E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975360" y="5974080"/>
            <a:ext cx="10241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>
              <a:lnSpc>
                <a:spcPct val="120000"/>
              </a:lnSpc>
            </a:pPr>
            <a:r>
              <a:rPr lang="en-US" sz="1733" i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Telepsihijatrija omogućuje prilagodljivu, primjerenu skrb upravo onima kojima je najpotrebnija, a kojima su uobičajeni oblici skrbi </a:t>
            </a:r>
            <a:r>
              <a:rPr lang="en-US" sz="1733" i="1" dirty="0" err="1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često</a:t>
            </a:r>
            <a:r>
              <a:rPr lang="en-US" sz="1733" i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733" i="1" dirty="0" err="1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teže</a:t>
            </a:r>
            <a:r>
              <a:rPr lang="en-US" sz="1733" i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dostupni.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711696"/>
            <a:ext cx="12191695" cy="146304"/>
          </a:xfrm>
          <a:prstGeom prst="rect">
            <a:avLst/>
          </a:prstGeom>
          <a:solidFill>
            <a:srgbClr val="EB5C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 flipH="1">
            <a:off x="0" y="6547104"/>
            <a:ext cx="1051560" cy="310896"/>
          </a:xfrm>
          <a:prstGeom prst="rtTriangle">
            <a:avLst/>
          </a:prstGeom>
          <a:solidFill>
            <a:srgbClr val="B33A4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66928" y="384048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Centar za autizam Zagreb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585216" y="1207008"/>
            <a:ext cx="10515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50" i="1" dirty="0">
                <a:solidFill>
                  <a:srgbClr val="5A60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Integrirani model </a:t>
            </a:r>
            <a:r>
              <a:rPr lang="hr-HR" sz="1550" i="1" dirty="0">
                <a:solidFill>
                  <a:srgbClr val="5A60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</a:t>
            </a:r>
            <a:r>
              <a:rPr lang="en-US" sz="1550" i="1" dirty="0">
                <a:solidFill>
                  <a:srgbClr val="5A60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četiri razine skrbi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585216" y="1591056"/>
            <a:ext cx="10515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 err="1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Klinika</a:t>
            </a:r>
            <a:r>
              <a:rPr lang="en-US" sz="1250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za psihijatriju Vrapče × Centar za autizam Zagreb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66928" y="2121408"/>
            <a:ext cx="2578608" cy="3063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5"/>
            </a:solidFill>
            <a:prstDash val="solid"/>
          </a:ln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66928" y="2121408"/>
            <a:ext cx="2578608" cy="932688"/>
          </a:xfrm>
          <a:prstGeom prst="rect">
            <a:avLst/>
          </a:prstGeom>
          <a:solidFill>
            <a:srgbClr val="EB5C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76656" y="2176272"/>
            <a:ext cx="1005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676656" y="2670048"/>
            <a:ext cx="23591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HITNA SKRB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731520" y="3200400"/>
            <a:ext cx="2249424" cy="1837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Hitna prijamna ambulanta KPV, 0–24 h. Neodgodiva stanja (izrazito pogoršanje, agresivnost). Prioritetno zbrinjavanje, najkraći boravak. Bez uputnice.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127248" y="2304288"/>
            <a:ext cx="3566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3000" dirty="0"/>
          </a:p>
        </p:txBody>
      </p:sp>
      <p:sp>
        <p:nvSpPr>
          <p:cNvPr id="15" name="Shape 13"/>
          <p:cNvSpPr/>
          <p:nvPr/>
        </p:nvSpPr>
        <p:spPr>
          <a:xfrm>
            <a:off x="3465576" y="2121408"/>
            <a:ext cx="2578608" cy="3063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5"/>
            </a:solidFill>
            <a:prstDash val="solid"/>
          </a:ln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465576" y="2121408"/>
            <a:ext cx="2578608" cy="932688"/>
          </a:xfrm>
          <a:prstGeom prst="rect">
            <a:avLst/>
          </a:prstGeom>
          <a:solidFill>
            <a:srgbClr val="C8A9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575304" y="2176272"/>
            <a:ext cx="1005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3575304" y="2670048"/>
            <a:ext cx="23591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1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NEPOSREDNA</a:t>
            </a:r>
            <a:r>
              <a:rPr lang="hr-HR" sz="1250" b="1" kern="0" spc="1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SKRV</a:t>
            </a:r>
            <a:r>
              <a:rPr lang="en-US" sz="1250" b="1" kern="0" spc="1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hr-HR" sz="1250" b="1" kern="0" spc="1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250" b="1" kern="0" spc="1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UŽIVO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3630168" y="3200400"/>
            <a:ext cx="2249424" cy="1837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Psihijatar dolazi u Centar 1× tjedno. Uvođenje novih lijekova i specifičnih postupaka koji traže pregled uživo. Uputnica „D1“.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025896" y="2304288"/>
            <a:ext cx="3566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3000" dirty="0"/>
          </a:p>
        </p:txBody>
      </p:sp>
      <p:sp>
        <p:nvSpPr>
          <p:cNvPr id="21" name="Shape 19"/>
          <p:cNvSpPr/>
          <p:nvPr/>
        </p:nvSpPr>
        <p:spPr>
          <a:xfrm>
            <a:off x="6364224" y="2121408"/>
            <a:ext cx="2578608" cy="3063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5"/>
            </a:solidFill>
            <a:prstDash val="solid"/>
          </a:ln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6364224" y="2121408"/>
            <a:ext cx="2578608" cy="932688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473952" y="2176272"/>
            <a:ext cx="1005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III</a:t>
            </a:r>
            <a:endParaRPr lang="en-US" sz="3000" dirty="0"/>
          </a:p>
        </p:txBody>
      </p:sp>
      <p:sp>
        <p:nvSpPr>
          <p:cNvPr id="24" name="Text 22"/>
          <p:cNvSpPr/>
          <p:nvPr/>
        </p:nvSpPr>
        <p:spPr>
          <a:xfrm>
            <a:off x="6473952" y="2670048"/>
            <a:ext cx="23591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TELEPSIHIJATRIJSKA</a:t>
            </a:r>
            <a:r>
              <a:rPr lang="hr-HR" sz="12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SKRB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528816" y="3200400"/>
            <a:ext cx="2249424" cy="1837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Dva termina tjedno putem hub-ova u Klinici i Centru. Prilagodbe terapije i savjetovanje — štićenicima, bližnjima i djelatnicima Centra.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924544" y="2304288"/>
            <a:ext cx="3566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A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3000" dirty="0"/>
          </a:p>
        </p:txBody>
      </p:sp>
      <p:sp>
        <p:nvSpPr>
          <p:cNvPr id="27" name="Shape 25"/>
          <p:cNvSpPr/>
          <p:nvPr/>
        </p:nvSpPr>
        <p:spPr>
          <a:xfrm>
            <a:off x="9262872" y="2121408"/>
            <a:ext cx="2578608" cy="3063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5"/>
            </a:solidFill>
            <a:prstDash val="solid"/>
          </a:ln>
          <a:effectLst>
            <a:outerShdw blurRad="88900" dist="38100" dir="5400000" algn="bl" rotWithShape="0">
              <a:srgbClr val="8894A6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9262872" y="2121408"/>
            <a:ext cx="2578608" cy="932688"/>
          </a:xfrm>
          <a:prstGeom prst="rect">
            <a:avLst/>
          </a:prstGeom>
          <a:solidFill>
            <a:srgbClr val="1A27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9372600" y="2176272"/>
            <a:ext cx="1005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IV</a:t>
            </a:r>
            <a:endParaRPr lang="en-US" sz="3000" dirty="0"/>
          </a:p>
        </p:txBody>
      </p:sp>
      <p:sp>
        <p:nvSpPr>
          <p:cNvPr id="30" name="Text 28"/>
          <p:cNvSpPr/>
          <p:nvPr/>
        </p:nvSpPr>
        <p:spPr>
          <a:xfrm>
            <a:off x="9372600" y="2670048"/>
            <a:ext cx="23591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EDUKACIJA I SAVJET</a:t>
            </a:r>
            <a:r>
              <a:rPr lang="hr-HR" sz="12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OVANJE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9427464" y="3200400"/>
            <a:ext cx="2249424" cy="1837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Radionice, predavanja i seminari. Multidisciplinarni tim (psihijatri, sestre, socijalni radnici, psiholozi). Jačanje kompetencija, prevencija hitnosti.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1555568" y="5792724"/>
            <a:ext cx="929727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 err="1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skrb</a:t>
            </a:r>
            <a:r>
              <a:rPr lang="en-US" sz="1600" i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uživo i udaljenim </a:t>
            </a:r>
            <a:r>
              <a:rPr lang="en-US" sz="1600" i="1" dirty="0" err="1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putem</a:t>
            </a:r>
            <a:r>
              <a:rPr lang="en-US" sz="1600" i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hr-HR" sz="1600" i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</a:t>
            </a:r>
            <a:r>
              <a:rPr lang="en-US" sz="1600" i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kontinuirana, dostupna i prilagodljiva potpora osobama s autizmom, njihovim bližnjima </a:t>
            </a:r>
            <a:r>
              <a:rPr lang="en-US" sz="1600" i="1" dirty="0" err="1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</a:t>
            </a:r>
            <a:r>
              <a:rPr lang="en-US" sz="1600" i="1" dirty="0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i="1" dirty="0" err="1">
                <a:solidFill>
                  <a:srgbClr val="1A27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stručnjacima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95948A"/>
      </a:lt2>
      <a:accent1>
        <a:srgbClr val="01A884"/>
      </a:accent1>
      <a:accent2>
        <a:srgbClr val="95C11E"/>
      </a:accent2>
      <a:accent3>
        <a:srgbClr val="F39200"/>
      </a:accent3>
      <a:accent4>
        <a:srgbClr val="E21D44"/>
      </a:accent4>
      <a:accent5>
        <a:srgbClr val="009FE3"/>
      </a:accent5>
      <a:accent6>
        <a:srgbClr val="154193"/>
      </a:accent6>
      <a:hlink>
        <a:srgbClr val="FEFFFE"/>
      </a:hlink>
      <a:folHlink>
        <a:srgbClr val="D9D7C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200" b="1" dirty="0">
            <a:solidFill>
              <a:srgbClr val="95948B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06E3B9CB-D344-C147-9C3E-36C884CF0AED}" vid="{737523F6-8BB6-244C-9D2D-8DA98AD5515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1D2DF3EBC7804E8A2B82BBCDA4442D" ma:contentTypeVersion="16" ma:contentTypeDescription="Create a new document." ma:contentTypeScope="" ma:versionID="3c4b638baae15a5b444997fa80192f43">
  <xsd:schema xmlns:xsd="http://www.w3.org/2001/XMLSchema" xmlns:xs="http://www.w3.org/2001/XMLSchema" xmlns:p="http://schemas.microsoft.com/office/2006/metadata/properties" xmlns:ns2="ae1c26e0-bdd1-4ce2-bc5c-b06756f3bce7" xmlns:ns3="75680805-e956-4cde-b5e2-b05f91aa9d1d" targetNamespace="http://schemas.microsoft.com/office/2006/metadata/properties" ma:root="true" ma:fieldsID="50a472baa19f27197de283f39dd7ba95" ns2:_="" ns3:_="">
    <xsd:import namespace="ae1c26e0-bdd1-4ce2-bc5c-b06756f3bce7"/>
    <xsd:import namespace="75680805-e956-4cde-b5e2-b05f91aa9d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1c26e0-bdd1-4ce2-bc5c-b06756f3bc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2d59d95-237c-434b-8cac-eab795e7eb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80805-e956-4cde-b5e2-b05f91aa9d1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9f4ece0-f1e1-4b02-af4b-fb89e0005709}" ma:internalName="TaxCatchAll" ma:showField="CatchAllData" ma:web="75680805-e956-4cde-b5e2-b05f91aa9d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680805-e956-4cde-b5e2-b05f91aa9d1d" xsi:nil="true"/>
    <lcf76f155ced4ddcb4097134ff3c332f xmlns="ae1c26e0-bdd1-4ce2-bc5c-b06756f3bce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E18F123-7066-41AA-A8AE-84CC5F837B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1c26e0-bdd1-4ce2-bc5c-b06756f3bce7"/>
    <ds:schemaRef ds:uri="75680805-e956-4cde-b5e2-b05f91aa9d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ADCADD-F611-4F5C-BD5A-F3C3BD3F86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3FC793-0237-4EB2-9E54-581B2D1B3CF6}">
  <ds:schemaRefs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ae1c26e0-bdd1-4ce2-bc5c-b06756f3bce7"/>
    <ds:schemaRef ds:uri="75680805-e956-4cde-b5e2-b05f91aa9d1d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758</TotalTime>
  <Words>1133</Words>
  <Application>Microsoft Office PowerPoint</Application>
  <PresentationFormat>Widescreen</PresentationFormat>
  <Paragraphs>211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8" baseType="lpstr">
      <vt:lpstr>Aptos</vt:lpstr>
      <vt:lpstr>Arial</vt:lpstr>
      <vt:lpstr>Calibri</vt:lpstr>
      <vt:lpstr>Calibri Light</vt:lpstr>
      <vt:lpstr>DejaVu Sans</vt:lpstr>
      <vt:lpstr>Georgia</vt:lpstr>
      <vt:lpstr>Lucida Sans Unicode</vt:lpstr>
      <vt:lpstr>Montserrat</vt:lpstr>
      <vt:lpstr>Montserrat Classic</vt:lpstr>
      <vt:lpstr>Open Sans</vt:lpstr>
      <vt:lpstr>Open Sans Semibold</vt:lpstr>
      <vt:lpstr>Platypi Medium</vt:lpstr>
      <vt:lpstr>Source Serif 4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Kurth</dc:creator>
  <cp:lastModifiedBy>Maja Kosor</cp:lastModifiedBy>
  <cp:revision>148</cp:revision>
  <cp:lastPrinted>2025-12-01T19:37:56Z</cp:lastPrinted>
  <dcterms:created xsi:type="dcterms:W3CDTF">2021-10-28T12:22:03Z</dcterms:created>
  <dcterms:modified xsi:type="dcterms:W3CDTF">2026-09-08T10:19:39Z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0x010100311D2DF3EBC7804E8A2B82BBCDA4442D</vt:lpwstr>
  </property>
  <property fmtid="{D5CDD505-2E9C-101B-9397-08002B2CF9AE}" pid="3" name="MediaServiceImageTags">
    <vt:lpwstr/>
  </property>
</Properties>
</file>